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719" r:id="rId3"/>
    <p:sldId id="1015" r:id="rId4"/>
    <p:sldId id="1014" r:id="rId5"/>
    <p:sldId id="1016" r:id="rId6"/>
    <p:sldId id="259" r:id="rId7"/>
    <p:sldId id="260" r:id="rId8"/>
    <p:sldId id="263" r:id="rId9"/>
    <p:sldId id="264" r:id="rId10"/>
    <p:sldId id="1017" r:id="rId11"/>
    <p:sldId id="261" r:id="rId12"/>
    <p:sldId id="1005" r:id="rId13"/>
    <p:sldId id="1010" r:id="rId14"/>
    <p:sldId id="1012" r:id="rId15"/>
    <p:sldId id="1007" r:id="rId16"/>
    <p:sldId id="1008" r:id="rId17"/>
    <p:sldId id="1009" r:id="rId18"/>
    <p:sldId id="262" r:id="rId19"/>
    <p:sldId id="707" r:id="rId20"/>
    <p:sldId id="1004" r:id="rId21"/>
    <p:sldId id="1006" r:id="rId22"/>
    <p:sldId id="101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85170" autoAdjust="0"/>
  </p:normalViewPr>
  <p:slideViewPr>
    <p:cSldViewPr snapToGrid="0">
      <p:cViewPr varScale="1">
        <p:scale>
          <a:sx n="108" d="100"/>
          <a:sy n="108" d="100"/>
        </p:scale>
        <p:origin x="23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1E32E-3EA8-44E5-B680-3E72AE2341E8}" type="datetimeFigureOut">
              <a:rPr lang="en-US" smtClean="0"/>
              <a:t>2/27/24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FE2B0-7CAF-4166-B0F5-C3446E1A61BE}" type="slidenum">
              <a:rPr lang="en-US" smtClean="0"/>
              <a:t>‹#›</a:t>
            </a:fld>
            <a:endParaRPr lang="en-US"/>
          </a:p>
        </p:txBody>
      </p:sp>
    </p:spTree>
    <p:extLst>
      <p:ext uri="{BB962C8B-B14F-4D97-AF65-F5344CB8AC3E}">
        <p14:creationId xmlns:p14="http://schemas.microsoft.com/office/powerpoint/2010/main" val="1189582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sj.com/articles/most-americans-doubt-their-children-will-be-better-off-wsj-norc-poll-finds-35500ba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loomberg.com/news/articles/2023-09-20/nearly-half-of-young-adults-are-living-back-home-with-parents?cmpid=BBD092023_BIZ&amp;utm_medium=email&amp;utm_source=newsletter&amp;utm_term=230920&amp;utm_campaign=bloombergdaily&amp;sref=sBMxP0g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in this class: expose you to a super-important aspect of doing business. This is doing business with the government, or in the shadow of government regulations. You need to know the terrain, and this is the class that teaches you this.</a:t>
            </a:r>
          </a:p>
        </p:txBody>
      </p:sp>
      <p:sp>
        <p:nvSpPr>
          <p:cNvPr id="4" name="Slide Number Placeholder 3"/>
          <p:cNvSpPr>
            <a:spLocks noGrp="1"/>
          </p:cNvSpPr>
          <p:nvPr>
            <p:ph type="sldNum" sz="quarter" idx="5"/>
          </p:nvPr>
        </p:nvSpPr>
        <p:spPr/>
        <p:txBody>
          <a:bodyPr/>
          <a:lstStyle/>
          <a:p>
            <a:pPr>
              <a:defRPr/>
            </a:pPr>
            <a:fld id="{DEE5B218-A250-4DCC-959D-14093C1CFC59}" type="slidenum">
              <a:rPr lang="en-US" smtClean="0"/>
              <a:pPr>
                <a:defRPr/>
              </a:pPr>
              <a:t>2</a:t>
            </a:fld>
            <a:endParaRPr lang="en-US"/>
          </a:p>
        </p:txBody>
      </p:sp>
    </p:spTree>
    <p:extLst>
      <p:ext uri="{BB962C8B-B14F-4D97-AF65-F5344CB8AC3E}">
        <p14:creationId xmlns:p14="http://schemas.microsoft.com/office/powerpoint/2010/main" val="157777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IMF </a:t>
            </a:r>
          </a:p>
        </p:txBody>
      </p:sp>
      <p:sp>
        <p:nvSpPr>
          <p:cNvPr id="4" name="Slide Number Placeholder 3"/>
          <p:cNvSpPr>
            <a:spLocks noGrp="1"/>
          </p:cNvSpPr>
          <p:nvPr>
            <p:ph type="sldNum" sz="quarter" idx="5"/>
          </p:nvPr>
        </p:nvSpPr>
        <p:spPr/>
        <p:txBody>
          <a:bodyPr/>
          <a:lstStyle/>
          <a:p>
            <a:fld id="{9E7FE2B0-7CAF-4166-B0F5-C3446E1A61BE}" type="slidenum">
              <a:rPr lang="en-US" smtClean="0"/>
              <a:t>12</a:t>
            </a:fld>
            <a:endParaRPr lang="en-US"/>
          </a:p>
        </p:txBody>
      </p:sp>
    </p:spTree>
    <p:extLst>
      <p:ext uri="{BB962C8B-B14F-4D97-AF65-F5344CB8AC3E}">
        <p14:creationId xmlns:p14="http://schemas.microsoft.com/office/powerpoint/2010/main" val="2629114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3E6C-107A-B1FD-C0E3-9AFAA3E25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9809E-521A-383E-64AD-4690EDACA03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E039A16-D5A8-9202-82CE-2516717EDC86}"/>
              </a:ext>
            </a:extLst>
          </p:cNvPr>
          <p:cNvSpPr>
            <a:spLocks noGrp="1"/>
          </p:cNvSpPr>
          <p:nvPr>
            <p:ph type="body" idx="1"/>
          </p:nvPr>
        </p:nvSpPr>
        <p:spPr/>
        <p:txBody>
          <a:bodyPr/>
          <a:lstStyle/>
          <a:p>
            <a:r>
              <a:rPr lang="en-US" dirty="0"/>
              <a:t>SOURCE: WB Doing Business Survey </a:t>
            </a:r>
          </a:p>
          <a:p>
            <a:endParaRPr lang="en-US" dirty="0"/>
          </a:p>
          <a:p>
            <a:r>
              <a:rPr lang="en-US" dirty="0"/>
              <a:t>The time for men captures the median duration that business incorporation experts indicate is necessary for five male married entrepreneurs to complete all procedures required to start and operate a business with minimum follow-up and no extra payments. It is </a:t>
            </a:r>
            <a:r>
              <a:rPr lang="en-US" dirty="0" err="1"/>
              <a:t>calulared</a:t>
            </a:r>
            <a:r>
              <a:rPr lang="en-US" dirty="0"/>
              <a:t> in calendar days. The time estimates of all procedures are added to calculate the total time required to start and operate a business, taking into account simultaneity of processes. It is assumed that the minimum time required for each procedure is one day, except for procedures that can be fully completed online, for which the time required is recorded as half a day.</a:t>
            </a:r>
          </a:p>
          <a:p>
            <a:endParaRPr lang="en-US" dirty="0"/>
          </a:p>
          <a:p>
            <a:r>
              <a:rPr lang="en-US" sz="1800" b="0" i="0" u="none" strike="noStrike" dirty="0">
                <a:solidFill>
                  <a:srgbClr val="000000"/>
                </a:solidFill>
                <a:effectLst/>
                <a:latin typeface="Arial" panose="020B0604020202020204" pitchFamily="34" charset="0"/>
              </a:rPr>
              <a:t>The cost for men is the total cost required for five male married entrepreneurs to complete the procedures to incorporate and operate a business. It is calculated as a percentage of income per capita. All the fees and costs associated with completing the procedures to start a business are recorded, including all official fees and fees for legal and professional services, if such services are required by law or commonly used in practice. Only incorporation costs are counted, which excludes value added taxes and bribes.</a:t>
            </a:r>
            <a:r>
              <a:rPr lang="en-US" dirty="0"/>
              <a:t> </a:t>
            </a:r>
          </a:p>
          <a:p>
            <a:endParaRPr lang="en-US" dirty="0"/>
          </a:p>
          <a:p>
            <a:r>
              <a:rPr lang="en-US" sz="1800" b="0" i="0" u="none" strike="noStrike" dirty="0">
                <a:solidFill>
                  <a:srgbClr val="000000"/>
                </a:solidFill>
                <a:effectLst/>
                <a:latin typeface="Arial" panose="020B0604020202020204" pitchFamily="34" charset="0"/>
              </a:rPr>
              <a:t>The cost records all official costs associated with completing the procedures to legally build a warehouse, including the costs associated with obtaining land use approvals and preconstruction design clearances; receiving inspections before, during and after construction; obtaining utility connections; and registering the warehouse at the property registry. It is calculated as a percentage of the warehouse value. Nonrecurring taxes required for the completion of the warehouse project are also recorded. Sales taxes (such as value added tax) or capital gains taxes are not recorded. Nor are deposits that must be paid up front and are later refunded. </a:t>
            </a:r>
            <a:endParaRPr lang="en-US" dirty="0"/>
          </a:p>
        </p:txBody>
      </p:sp>
      <p:sp>
        <p:nvSpPr>
          <p:cNvPr id="4" name="Slide Number Placeholder 3">
            <a:extLst>
              <a:ext uri="{FF2B5EF4-FFF2-40B4-BE49-F238E27FC236}">
                <a16:creationId xmlns:a16="http://schemas.microsoft.com/office/drawing/2014/main" id="{7946E86F-2DB5-DC66-DB9E-31CCF98DE63F}"/>
              </a:ext>
            </a:extLst>
          </p:cNvPr>
          <p:cNvSpPr>
            <a:spLocks noGrp="1"/>
          </p:cNvSpPr>
          <p:nvPr>
            <p:ph type="sldNum" sz="quarter" idx="5"/>
          </p:nvPr>
        </p:nvSpPr>
        <p:spPr/>
        <p:txBody>
          <a:bodyPr/>
          <a:lstStyle/>
          <a:p>
            <a:fld id="{9E7FE2B0-7CAF-4166-B0F5-C3446E1A61BE}" type="slidenum">
              <a:rPr lang="en-US" smtClean="0"/>
              <a:t>13</a:t>
            </a:fld>
            <a:endParaRPr lang="en-US"/>
          </a:p>
        </p:txBody>
      </p:sp>
    </p:spTree>
    <p:extLst>
      <p:ext uri="{BB962C8B-B14F-4D97-AF65-F5344CB8AC3E}">
        <p14:creationId xmlns:p14="http://schemas.microsoft.com/office/powerpoint/2010/main" val="179315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9EF16-8ED0-0205-A329-A788E0BA8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55B17-2B93-C0F7-02BB-DD684E85F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DFA6A-76AD-AAE7-D998-AD9CE7D06D8F}"/>
              </a:ext>
            </a:extLst>
          </p:cNvPr>
          <p:cNvSpPr>
            <a:spLocks noGrp="1"/>
          </p:cNvSpPr>
          <p:nvPr>
            <p:ph type="body" idx="1"/>
          </p:nvPr>
        </p:nvSpPr>
        <p:spPr/>
        <p:txBody>
          <a:bodyPr/>
          <a:lstStyle/>
          <a:p>
            <a:r>
              <a:rPr lang="en-US" dirty="0"/>
              <a:t>Source: IMF </a:t>
            </a:r>
          </a:p>
        </p:txBody>
      </p:sp>
      <p:sp>
        <p:nvSpPr>
          <p:cNvPr id="4" name="Slide Number Placeholder 3">
            <a:extLst>
              <a:ext uri="{FF2B5EF4-FFF2-40B4-BE49-F238E27FC236}">
                <a16:creationId xmlns:a16="http://schemas.microsoft.com/office/drawing/2014/main" id="{C7113ABF-527E-B519-7424-A84B8076F601}"/>
              </a:ext>
            </a:extLst>
          </p:cNvPr>
          <p:cNvSpPr>
            <a:spLocks noGrp="1"/>
          </p:cNvSpPr>
          <p:nvPr>
            <p:ph type="sldNum" sz="quarter" idx="5"/>
          </p:nvPr>
        </p:nvSpPr>
        <p:spPr/>
        <p:txBody>
          <a:bodyPr/>
          <a:lstStyle/>
          <a:p>
            <a:fld id="{9E7FE2B0-7CAF-4166-B0F5-C3446E1A61BE}" type="slidenum">
              <a:rPr lang="en-US" smtClean="0"/>
              <a:t>3</a:t>
            </a:fld>
            <a:endParaRPr lang="en-US"/>
          </a:p>
        </p:txBody>
      </p:sp>
    </p:spTree>
    <p:extLst>
      <p:ext uri="{BB962C8B-B14F-4D97-AF65-F5344CB8AC3E}">
        <p14:creationId xmlns:p14="http://schemas.microsoft.com/office/powerpoint/2010/main" val="29850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The total fertility rate in a specific year is defined as </a:t>
            </a:r>
            <a:r>
              <a:rPr lang="en-US" b="1" i="0" dirty="0">
                <a:solidFill>
                  <a:srgbClr val="5F6368"/>
                </a:solidFill>
                <a:effectLst/>
                <a:latin typeface="Roboto" panose="02000000000000000000" pitchFamily="2" charset="0"/>
              </a:rPr>
              <a:t>the total number of children that would be born to each woman if she were to live to the end</a:t>
            </a:r>
            <a:r>
              <a:rPr lang="en-US" b="0" i="0" dirty="0">
                <a:solidFill>
                  <a:srgbClr val="4D5156"/>
                </a:solidFill>
                <a:effectLst/>
                <a:latin typeface="Roboto" panose="02000000000000000000" pitchFamily="2" charset="0"/>
              </a:rPr>
              <a:t> of ...</a:t>
            </a:r>
            <a:endParaRPr lang="en-US" dirty="0"/>
          </a:p>
        </p:txBody>
      </p:sp>
      <p:sp>
        <p:nvSpPr>
          <p:cNvPr id="4" name="Slide Number Placeholder 3"/>
          <p:cNvSpPr>
            <a:spLocks noGrp="1"/>
          </p:cNvSpPr>
          <p:nvPr>
            <p:ph type="sldNum" sz="quarter" idx="5"/>
          </p:nvPr>
        </p:nvSpPr>
        <p:spPr/>
        <p:txBody>
          <a:bodyPr/>
          <a:lstStyle/>
          <a:p>
            <a:fld id="{9E7FE2B0-7CAF-4166-B0F5-C3446E1A61BE}" type="slidenum">
              <a:rPr lang="en-US" smtClean="0"/>
              <a:t>4</a:t>
            </a:fld>
            <a:endParaRPr lang="en-US"/>
          </a:p>
        </p:txBody>
      </p:sp>
    </p:spTree>
    <p:extLst>
      <p:ext uri="{BB962C8B-B14F-4D97-AF65-F5344CB8AC3E}">
        <p14:creationId xmlns:p14="http://schemas.microsoft.com/office/powerpoint/2010/main" val="365412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94444"/>
                </a:solidFill>
                <a:effectLst/>
                <a:latin typeface="Caecilia"/>
              </a:rPr>
              <a:t>Employment rate by age group</a:t>
            </a:r>
            <a:r>
              <a:rPr lang="en-US" b="1" i="0" dirty="0">
                <a:solidFill>
                  <a:srgbClr val="666666"/>
                </a:solidFill>
                <a:effectLst/>
                <a:latin typeface="Bernini Narrow"/>
              </a:rPr>
              <a:t>15-24 year-olds, % in same age group, Q3 2023 or latest available: USA 50%, Italy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666666"/>
              </a:solidFill>
              <a:effectLst/>
              <a:latin typeface="Bernini Narrow"/>
            </a:endParaRPr>
          </a:p>
          <a:p>
            <a:pPr algn="l" fontAlgn="base"/>
            <a:r>
              <a:rPr lang="en-US" b="0" i="0" dirty="0">
                <a:effectLst/>
                <a:latin typeface="nyt-imperial"/>
              </a:rPr>
              <a:t>A Wall Street Journal-NORC poll from March </a:t>
            </a:r>
            <a:r>
              <a:rPr lang="en-US" b="0" i="0" dirty="0">
                <a:effectLst/>
                <a:latin typeface="nyt-imperial"/>
                <a:hlinkClick r:id="rId3"/>
              </a:rPr>
              <a:t>found</a:t>
            </a:r>
            <a:r>
              <a:rPr lang="en-US" b="0" i="0" dirty="0">
                <a:effectLst/>
                <a:latin typeface="nyt-imperial"/>
              </a:rPr>
              <a:t> that just 21 percent of respondents felt confident that life for their children’s generation will be better, matching the record low since this question was first asked. In 1990, 50 percent of those asked felt life would be better for their kids.</a:t>
            </a:r>
          </a:p>
          <a:p>
            <a:pPr algn="l" fontAlgn="base"/>
            <a:r>
              <a:rPr lang="en-US" b="0" i="0" dirty="0">
                <a:effectLst/>
                <a:latin typeface="nyt-imperial"/>
              </a:rPr>
              <a:t>The pessimism is easy to understand.</a:t>
            </a:r>
          </a:p>
          <a:p>
            <a:pPr algn="l" fontAlgn="base"/>
            <a:r>
              <a:rPr lang="en-US" b="0" i="0" dirty="0">
                <a:effectLst/>
                <a:latin typeface="nyt-imperial"/>
              </a:rPr>
              <a:t>Consider one marker of generational progress: moving out. </a:t>
            </a:r>
            <a:r>
              <a:rPr lang="en-US" b="0" i="0" dirty="0">
                <a:effectLst/>
                <a:latin typeface="nyt-imperial"/>
                <a:hlinkClick r:id="rId4"/>
              </a:rPr>
              <a:t>Nearly half</a:t>
            </a:r>
            <a:r>
              <a:rPr lang="en-US" b="0" i="0" dirty="0">
                <a:effectLst/>
                <a:latin typeface="nyt-imperial"/>
              </a:rPr>
              <a:t> of all Americans aged 18-29 live at home with their parents, the highest share since the Great Depression. In recent decades, rents in American cities have far outstripped income growth for young Americans, even those with college degrees.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494444"/>
              </a:solidFill>
              <a:effectLst/>
              <a:latin typeface="Bernini Narrow"/>
            </a:endParaRPr>
          </a:p>
          <a:p>
            <a:endParaRPr lang="en-US" dirty="0"/>
          </a:p>
        </p:txBody>
      </p:sp>
      <p:sp>
        <p:nvSpPr>
          <p:cNvPr id="4" name="Slide Number Placeholder 3"/>
          <p:cNvSpPr>
            <a:spLocks noGrp="1"/>
          </p:cNvSpPr>
          <p:nvPr>
            <p:ph type="sldNum" sz="quarter" idx="5"/>
          </p:nvPr>
        </p:nvSpPr>
        <p:spPr/>
        <p:txBody>
          <a:bodyPr/>
          <a:lstStyle/>
          <a:p>
            <a:fld id="{9E7FE2B0-7CAF-4166-B0F5-C3446E1A61BE}" type="slidenum">
              <a:rPr lang="en-US" smtClean="0"/>
              <a:t>5</a:t>
            </a:fld>
            <a:endParaRPr lang="en-US"/>
          </a:p>
        </p:txBody>
      </p:sp>
    </p:spTree>
    <p:extLst>
      <p:ext uri="{BB962C8B-B14F-4D97-AF65-F5344CB8AC3E}">
        <p14:creationId xmlns:p14="http://schemas.microsoft.com/office/powerpoint/2010/main" val="178182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7FE2B0-7CAF-4166-B0F5-C3446E1A61BE}" type="slidenum">
              <a:rPr lang="en-US" smtClean="0"/>
              <a:t>6</a:t>
            </a:fld>
            <a:endParaRPr lang="en-US"/>
          </a:p>
        </p:txBody>
      </p:sp>
    </p:spTree>
    <p:extLst>
      <p:ext uri="{BB962C8B-B14F-4D97-AF65-F5344CB8AC3E}">
        <p14:creationId xmlns:p14="http://schemas.microsoft.com/office/powerpoint/2010/main" val="84194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7E754-86AE-E7CB-86E3-8920BCB56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80B53-2341-FBAB-A025-C67F18670F3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47C0D0C-54E8-9449-8975-E336EB7162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75000"/>
                  </a:schemeClr>
                </a:solidFill>
              </a:rPr>
              <a:t>GDP per capita, current prices, log scale. Sources: Macroeconomics by Charles I Jones, 2008 Norton.  </a:t>
            </a:r>
            <a:r>
              <a:rPr lang="en-US" b="0" i="0" dirty="0">
                <a:solidFill>
                  <a:srgbClr val="222222"/>
                </a:solidFill>
                <a:effectLst/>
                <a:latin typeface="Merriweather Sans" panose="020F0502020204030204" pitchFamily="2" charset="0"/>
              </a:rPr>
              <a:t>Clementi, F., </a:t>
            </a:r>
            <a:r>
              <a:rPr lang="en-US" b="0" i="0" dirty="0" err="1">
                <a:solidFill>
                  <a:srgbClr val="222222"/>
                </a:solidFill>
                <a:effectLst/>
                <a:latin typeface="Merriweather Sans" panose="020F0502020204030204" pitchFamily="2" charset="0"/>
              </a:rPr>
              <a:t>Gallegati</a:t>
            </a:r>
            <a:r>
              <a:rPr lang="en-US" b="0" i="0" dirty="0">
                <a:solidFill>
                  <a:srgbClr val="222222"/>
                </a:solidFill>
                <a:effectLst/>
                <a:latin typeface="Merriweather Sans" panose="020F0502020204030204" pitchFamily="2" charset="0"/>
              </a:rPr>
              <a:t>, M. &amp; </a:t>
            </a:r>
            <a:r>
              <a:rPr lang="en-US" b="0" i="0" dirty="0" err="1">
                <a:solidFill>
                  <a:srgbClr val="222222"/>
                </a:solidFill>
                <a:effectLst/>
                <a:latin typeface="Merriweather Sans" panose="020F0502020204030204" pitchFamily="2" charset="0"/>
              </a:rPr>
              <a:t>Gallegati</a:t>
            </a:r>
            <a:r>
              <a:rPr lang="en-US" b="0" i="0" dirty="0">
                <a:solidFill>
                  <a:srgbClr val="222222"/>
                </a:solidFill>
                <a:effectLst/>
                <a:latin typeface="Merriweather Sans" panose="020F0502020204030204" pitchFamily="2" charset="0"/>
              </a:rPr>
              <a:t>, M. Growth and Cycles of the Italian Economy Since 1861: The New Evidence. </a:t>
            </a:r>
            <a:r>
              <a:rPr lang="en-US" b="0" i="1" dirty="0">
                <a:solidFill>
                  <a:srgbClr val="222222"/>
                </a:solidFill>
                <a:effectLst/>
                <a:latin typeface="Merriweather Sans" panose="020F0502020204030204" pitchFamily="2" charset="0"/>
              </a:rPr>
              <a:t>Ital Econ J</a:t>
            </a:r>
            <a:r>
              <a:rPr lang="en-US" b="0" i="0" dirty="0">
                <a:solidFill>
                  <a:srgbClr val="222222"/>
                </a:solidFill>
                <a:effectLst/>
                <a:latin typeface="Merriweather Sans" panose="020F0502020204030204" pitchFamily="2" charset="0"/>
              </a:rPr>
              <a:t> </a:t>
            </a:r>
            <a:r>
              <a:rPr lang="en-US" b="1" i="0" dirty="0">
                <a:solidFill>
                  <a:srgbClr val="222222"/>
                </a:solidFill>
                <a:effectLst/>
                <a:latin typeface="Merriweather Sans" panose="020F0502020204030204" pitchFamily="2" charset="0"/>
              </a:rPr>
              <a:t>1</a:t>
            </a:r>
            <a:r>
              <a:rPr lang="en-US" b="0" i="0" dirty="0">
                <a:solidFill>
                  <a:srgbClr val="222222"/>
                </a:solidFill>
                <a:effectLst/>
                <a:latin typeface="Merriweather Sans" panose="020F0502020204030204" pitchFamily="2" charset="0"/>
              </a:rPr>
              <a:t>, 25–59 (2015). https://doi.org/10.1007/s40797-014-0005-0.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Merriweather Sans" panose="020F050202020403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Merriweather Sans" panose="020F0502020204030204" pitchFamily="2" charset="0"/>
              </a:rPr>
              <a:t>Visually, the figures are stretched so same </a:t>
            </a:r>
            <a:r>
              <a:rPr lang="en-US" b="0" i="0" dirty="0" err="1">
                <a:solidFill>
                  <a:srgbClr val="222222"/>
                </a:solidFill>
                <a:effectLst/>
                <a:latin typeface="Merriweather Sans" panose="020F0502020204030204" pitchFamily="2" charset="0"/>
              </a:rPr>
              <a:t>logGDP</a:t>
            </a:r>
            <a:r>
              <a:rPr lang="en-US" b="0" i="0" dirty="0">
                <a:solidFill>
                  <a:srgbClr val="222222"/>
                </a:solidFill>
                <a:effectLst/>
                <a:latin typeface="Merriweather Sans" panose="020F0502020204030204" pitchFamily="2" charset="0"/>
              </a:rPr>
              <a:t> level in 1990.</a:t>
            </a:r>
            <a:endParaRPr lang="en-US" dirty="0">
              <a:solidFill>
                <a:schemeClr val="bg2">
                  <a:lumMod val="75000"/>
                </a:schemeClr>
              </a:solidFill>
            </a:endParaRPr>
          </a:p>
          <a:p>
            <a:endParaRPr lang="en-US" dirty="0"/>
          </a:p>
        </p:txBody>
      </p:sp>
      <p:sp>
        <p:nvSpPr>
          <p:cNvPr id="4" name="Slide Number Placeholder 3">
            <a:extLst>
              <a:ext uri="{FF2B5EF4-FFF2-40B4-BE49-F238E27FC236}">
                <a16:creationId xmlns:a16="http://schemas.microsoft.com/office/drawing/2014/main" id="{D4613C9D-4AEA-C776-DA40-5326A3E8CD3D}"/>
              </a:ext>
            </a:extLst>
          </p:cNvPr>
          <p:cNvSpPr>
            <a:spLocks noGrp="1"/>
          </p:cNvSpPr>
          <p:nvPr>
            <p:ph type="sldNum" sz="quarter" idx="5"/>
          </p:nvPr>
        </p:nvSpPr>
        <p:spPr/>
        <p:txBody>
          <a:bodyPr/>
          <a:lstStyle/>
          <a:p>
            <a:fld id="{9E7FE2B0-7CAF-4166-B0F5-C3446E1A61BE}" type="slidenum">
              <a:rPr lang="en-US" smtClean="0"/>
              <a:t>7</a:t>
            </a:fld>
            <a:endParaRPr lang="en-US"/>
          </a:p>
        </p:txBody>
      </p:sp>
    </p:spTree>
    <p:extLst>
      <p:ext uri="{BB962C8B-B14F-4D97-AF65-F5344CB8AC3E}">
        <p14:creationId xmlns:p14="http://schemas.microsoft.com/office/powerpoint/2010/main" val="231886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24DA5-373C-4F55-E7DD-65081B03D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D35B3-53EE-2FCC-1357-BF28E9C1F75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BD79C2C-E5B0-217A-2D46-ED9CED3A21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75000"/>
                  </a:schemeClr>
                </a:solidFill>
              </a:rPr>
              <a:t>GDP per capita, current prices, log scale. Sources: Macroeconomics by Charles I Jones, 2008 Norton.  </a:t>
            </a:r>
            <a:r>
              <a:rPr lang="en-US" b="0" i="0" dirty="0">
                <a:solidFill>
                  <a:srgbClr val="222222"/>
                </a:solidFill>
                <a:effectLst/>
                <a:latin typeface="Merriweather Sans" panose="020F0502020204030204" pitchFamily="2" charset="0"/>
              </a:rPr>
              <a:t>Clementi, F., </a:t>
            </a:r>
            <a:r>
              <a:rPr lang="en-US" b="0" i="0" dirty="0" err="1">
                <a:solidFill>
                  <a:srgbClr val="222222"/>
                </a:solidFill>
                <a:effectLst/>
                <a:latin typeface="Merriweather Sans" panose="020F0502020204030204" pitchFamily="2" charset="0"/>
              </a:rPr>
              <a:t>Gallegati</a:t>
            </a:r>
            <a:r>
              <a:rPr lang="en-US" b="0" i="0" dirty="0">
                <a:solidFill>
                  <a:srgbClr val="222222"/>
                </a:solidFill>
                <a:effectLst/>
                <a:latin typeface="Merriweather Sans" panose="020F0502020204030204" pitchFamily="2" charset="0"/>
              </a:rPr>
              <a:t>, M. &amp; </a:t>
            </a:r>
            <a:r>
              <a:rPr lang="en-US" b="0" i="0" dirty="0" err="1">
                <a:solidFill>
                  <a:srgbClr val="222222"/>
                </a:solidFill>
                <a:effectLst/>
                <a:latin typeface="Merriweather Sans" panose="020F0502020204030204" pitchFamily="2" charset="0"/>
              </a:rPr>
              <a:t>Gallegati</a:t>
            </a:r>
            <a:r>
              <a:rPr lang="en-US" b="0" i="0" dirty="0">
                <a:solidFill>
                  <a:srgbClr val="222222"/>
                </a:solidFill>
                <a:effectLst/>
                <a:latin typeface="Merriweather Sans" panose="020F0502020204030204" pitchFamily="2" charset="0"/>
              </a:rPr>
              <a:t>, M. Growth and Cycles of the Italian Economy Since 1861: The New Evidence. </a:t>
            </a:r>
            <a:r>
              <a:rPr lang="en-US" b="0" i="1" dirty="0">
                <a:solidFill>
                  <a:srgbClr val="222222"/>
                </a:solidFill>
                <a:effectLst/>
                <a:latin typeface="Merriweather Sans" panose="020F0502020204030204" pitchFamily="2" charset="0"/>
              </a:rPr>
              <a:t>Ital Econ J</a:t>
            </a:r>
            <a:r>
              <a:rPr lang="en-US" b="0" i="0" dirty="0">
                <a:solidFill>
                  <a:srgbClr val="222222"/>
                </a:solidFill>
                <a:effectLst/>
                <a:latin typeface="Merriweather Sans" panose="020F0502020204030204" pitchFamily="2" charset="0"/>
              </a:rPr>
              <a:t> </a:t>
            </a:r>
            <a:r>
              <a:rPr lang="en-US" b="1" i="0" dirty="0">
                <a:solidFill>
                  <a:srgbClr val="222222"/>
                </a:solidFill>
                <a:effectLst/>
                <a:latin typeface="Merriweather Sans" panose="020F0502020204030204" pitchFamily="2" charset="0"/>
              </a:rPr>
              <a:t>1</a:t>
            </a:r>
            <a:r>
              <a:rPr lang="en-US" b="0" i="0" dirty="0">
                <a:solidFill>
                  <a:srgbClr val="222222"/>
                </a:solidFill>
                <a:effectLst/>
                <a:latin typeface="Merriweather Sans" panose="020F0502020204030204" pitchFamily="2" charset="0"/>
              </a:rPr>
              <a:t>, 25–59 (2015). https://doi.org/10.1007/s40797-014-0005-0.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Merriweather Sans" panose="020F050202020403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Merriweather Sans" panose="020F0502020204030204" pitchFamily="2" charset="0"/>
              </a:rPr>
              <a:t>Visually, the figures are stretched so same </a:t>
            </a:r>
            <a:r>
              <a:rPr lang="en-US" b="0" i="0" dirty="0" err="1">
                <a:solidFill>
                  <a:srgbClr val="222222"/>
                </a:solidFill>
                <a:effectLst/>
                <a:latin typeface="Merriweather Sans" panose="020F0502020204030204" pitchFamily="2" charset="0"/>
              </a:rPr>
              <a:t>logGDP</a:t>
            </a:r>
            <a:r>
              <a:rPr lang="en-US" b="0" i="0" dirty="0">
                <a:solidFill>
                  <a:srgbClr val="222222"/>
                </a:solidFill>
                <a:effectLst/>
                <a:latin typeface="Merriweather Sans" panose="020F0502020204030204" pitchFamily="2" charset="0"/>
              </a:rPr>
              <a:t> level in 1990 and same time window, so orange line is the same in the two graphs.</a:t>
            </a:r>
            <a:endParaRPr lang="en-US" dirty="0">
              <a:solidFill>
                <a:schemeClr val="bg2">
                  <a:lumMod val="75000"/>
                </a:schemeClr>
              </a:solidFill>
            </a:endParaRPr>
          </a:p>
          <a:p>
            <a:endParaRPr lang="en-US" dirty="0"/>
          </a:p>
        </p:txBody>
      </p:sp>
      <p:sp>
        <p:nvSpPr>
          <p:cNvPr id="4" name="Slide Number Placeholder 3">
            <a:extLst>
              <a:ext uri="{FF2B5EF4-FFF2-40B4-BE49-F238E27FC236}">
                <a16:creationId xmlns:a16="http://schemas.microsoft.com/office/drawing/2014/main" id="{A708C03C-A6C4-8045-EF61-C8283CEDC51D}"/>
              </a:ext>
            </a:extLst>
          </p:cNvPr>
          <p:cNvSpPr>
            <a:spLocks noGrp="1"/>
          </p:cNvSpPr>
          <p:nvPr>
            <p:ph type="sldNum" sz="quarter" idx="5"/>
          </p:nvPr>
        </p:nvSpPr>
        <p:spPr/>
        <p:txBody>
          <a:bodyPr/>
          <a:lstStyle/>
          <a:p>
            <a:fld id="{9E7FE2B0-7CAF-4166-B0F5-C3446E1A61BE}" type="slidenum">
              <a:rPr lang="en-US" smtClean="0"/>
              <a:t>8</a:t>
            </a:fld>
            <a:endParaRPr lang="en-US"/>
          </a:p>
        </p:txBody>
      </p:sp>
    </p:spTree>
    <p:extLst>
      <p:ext uri="{BB962C8B-B14F-4D97-AF65-F5344CB8AC3E}">
        <p14:creationId xmlns:p14="http://schemas.microsoft.com/office/powerpoint/2010/main" val="193459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C8F71-7E80-E86B-BB5B-98D742131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7E320-4CBC-9AC0-2A7F-2DC5F2C3AFD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A5992C1-65FC-25B2-1E58-246383F294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75000"/>
                  </a:schemeClr>
                </a:solidFill>
              </a:rPr>
              <a:t>GDP per capita, current prices, log scale. Sources: Macroeconomics by Charles I Jones, 2008 Norton.  </a:t>
            </a:r>
            <a:r>
              <a:rPr lang="en-US" b="0" i="0" dirty="0">
                <a:solidFill>
                  <a:srgbClr val="222222"/>
                </a:solidFill>
                <a:effectLst/>
                <a:latin typeface="Merriweather Sans" panose="020F0502020204030204" pitchFamily="2" charset="0"/>
              </a:rPr>
              <a:t>Clementi, F., </a:t>
            </a:r>
            <a:r>
              <a:rPr lang="en-US" b="0" i="0" dirty="0" err="1">
                <a:solidFill>
                  <a:srgbClr val="222222"/>
                </a:solidFill>
                <a:effectLst/>
                <a:latin typeface="Merriweather Sans" panose="020F0502020204030204" pitchFamily="2" charset="0"/>
              </a:rPr>
              <a:t>Gallegati</a:t>
            </a:r>
            <a:r>
              <a:rPr lang="en-US" b="0" i="0" dirty="0">
                <a:solidFill>
                  <a:srgbClr val="222222"/>
                </a:solidFill>
                <a:effectLst/>
                <a:latin typeface="Merriweather Sans" panose="020F0502020204030204" pitchFamily="2" charset="0"/>
              </a:rPr>
              <a:t>, M. &amp; </a:t>
            </a:r>
            <a:r>
              <a:rPr lang="en-US" b="0" i="0" dirty="0" err="1">
                <a:solidFill>
                  <a:srgbClr val="222222"/>
                </a:solidFill>
                <a:effectLst/>
                <a:latin typeface="Merriweather Sans" panose="020F0502020204030204" pitchFamily="2" charset="0"/>
              </a:rPr>
              <a:t>Gallegati</a:t>
            </a:r>
            <a:r>
              <a:rPr lang="en-US" b="0" i="0" dirty="0">
                <a:solidFill>
                  <a:srgbClr val="222222"/>
                </a:solidFill>
                <a:effectLst/>
                <a:latin typeface="Merriweather Sans" panose="020F0502020204030204" pitchFamily="2" charset="0"/>
              </a:rPr>
              <a:t>, M. Growth and Cycles of the Italian Economy Since 1861: The New Evidence. </a:t>
            </a:r>
            <a:r>
              <a:rPr lang="en-US" b="0" i="1" dirty="0">
                <a:solidFill>
                  <a:srgbClr val="222222"/>
                </a:solidFill>
                <a:effectLst/>
                <a:latin typeface="Merriweather Sans" panose="020F0502020204030204" pitchFamily="2" charset="0"/>
              </a:rPr>
              <a:t>Ital Econ J</a:t>
            </a:r>
            <a:r>
              <a:rPr lang="en-US" b="0" i="0" dirty="0">
                <a:solidFill>
                  <a:srgbClr val="222222"/>
                </a:solidFill>
                <a:effectLst/>
                <a:latin typeface="Merriweather Sans" panose="020F0502020204030204" pitchFamily="2" charset="0"/>
              </a:rPr>
              <a:t> </a:t>
            </a:r>
            <a:r>
              <a:rPr lang="en-US" b="1" i="0" dirty="0">
                <a:solidFill>
                  <a:srgbClr val="222222"/>
                </a:solidFill>
                <a:effectLst/>
                <a:latin typeface="Merriweather Sans" panose="020F0502020204030204" pitchFamily="2" charset="0"/>
              </a:rPr>
              <a:t>1</a:t>
            </a:r>
            <a:r>
              <a:rPr lang="en-US" b="0" i="0" dirty="0">
                <a:solidFill>
                  <a:srgbClr val="222222"/>
                </a:solidFill>
                <a:effectLst/>
                <a:latin typeface="Merriweather Sans" panose="020F0502020204030204" pitchFamily="2" charset="0"/>
              </a:rPr>
              <a:t>, 25–59 (2015). https://doi.org/10.1007/s40797-014-0005-0.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Merriweather Sans" panose="020F050202020403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Merriweather Sans" panose="020F0502020204030204" pitchFamily="2" charset="0"/>
              </a:rPr>
              <a:t>Visually, the figures are stretched so same </a:t>
            </a:r>
            <a:r>
              <a:rPr lang="en-US" b="0" i="0" dirty="0" err="1">
                <a:solidFill>
                  <a:srgbClr val="222222"/>
                </a:solidFill>
                <a:effectLst/>
                <a:latin typeface="Merriweather Sans" panose="020F0502020204030204" pitchFamily="2" charset="0"/>
              </a:rPr>
              <a:t>logGDP</a:t>
            </a:r>
            <a:r>
              <a:rPr lang="en-US" b="0" i="0" dirty="0">
                <a:solidFill>
                  <a:srgbClr val="222222"/>
                </a:solidFill>
                <a:effectLst/>
                <a:latin typeface="Merriweather Sans" panose="020F0502020204030204" pitchFamily="2" charset="0"/>
              </a:rPr>
              <a:t> level in 1990 and same time window, so orange line is the same in the two graphs.</a:t>
            </a:r>
            <a:endParaRPr lang="en-US" dirty="0">
              <a:solidFill>
                <a:schemeClr val="bg2">
                  <a:lumMod val="75000"/>
                </a:schemeClr>
              </a:solidFill>
            </a:endParaRPr>
          </a:p>
          <a:p>
            <a:endParaRPr lang="en-US" dirty="0"/>
          </a:p>
        </p:txBody>
      </p:sp>
      <p:sp>
        <p:nvSpPr>
          <p:cNvPr id="4" name="Slide Number Placeholder 3">
            <a:extLst>
              <a:ext uri="{FF2B5EF4-FFF2-40B4-BE49-F238E27FC236}">
                <a16:creationId xmlns:a16="http://schemas.microsoft.com/office/drawing/2014/main" id="{8172F74F-BF60-E477-7825-ECBC61349CDA}"/>
              </a:ext>
            </a:extLst>
          </p:cNvPr>
          <p:cNvSpPr>
            <a:spLocks noGrp="1"/>
          </p:cNvSpPr>
          <p:nvPr>
            <p:ph type="sldNum" sz="quarter" idx="5"/>
          </p:nvPr>
        </p:nvSpPr>
        <p:spPr/>
        <p:txBody>
          <a:bodyPr/>
          <a:lstStyle/>
          <a:p>
            <a:fld id="{9E7FE2B0-7CAF-4166-B0F5-C3446E1A61BE}" type="slidenum">
              <a:rPr lang="en-US" smtClean="0"/>
              <a:t>9</a:t>
            </a:fld>
            <a:endParaRPr lang="en-US"/>
          </a:p>
        </p:txBody>
      </p:sp>
    </p:spTree>
    <p:extLst>
      <p:ext uri="{BB962C8B-B14F-4D97-AF65-F5344CB8AC3E}">
        <p14:creationId xmlns:p14="http://schemas.microsoft.com/office/powerpoint/2010/main" val="424637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regulation: labor market restrictions (can’t fire, double the salary of any employee due to taxes)</a:t>
            </a:r>
          </a:p>
          <a:p>
            <a:r>
              <a:rPr lang="en-US" dirty="0"/>
              <a:t>What is taxation: not only direct taxation, but also indirect (employee example mentioned before, but also half of energy prices are taxes so energy very expensive)</a:t>
            </a:r>
          </a:p>
          <a:p>
            <a:endParaRPr lang="en-US" dirty="0"/>
          </a:p>
          <a:p>
            <a:r>
              <a:rPr lang="en-US" dirty="0"/>
              <a:t>Why regulation matters: it takes 1bn to get a new drug approved by the FDA, it takes 100k to start a new software company. So, we were promised the end to cancer, but instead we have free </a:t>
            </a:r>
            <a:r>
              <a:rPr lang="en-US"/>
              <a:t>internet access. </a:t>
            </a:r>
            <a:r>
              <a:rPr lang="en-US" dirty="0"/>
              <a:t>(Same with nuclear energy)</a:t>
            </a:r>
          </a:p>
        </p:txBody>
      </p:sp>
      <p:sp>
        <p:nvSpPr>
          <p:cNvPr id="4" name="Slide Number Placeholder 3"/>
          <p:cNvSpPr>
            <a:spLocks noGrp="1"/>
          </p:cNvSpPr>
          <p:nvPr>
            <p:ph type="sldNum" sz="quarter" idx="5"/>
          </p:nvPr>
        </p:nvSpPr>
        <p:spPr/>
        <p:txBody>
          <a:bodyPr/>
          <a:lstStyle/>
          <a:p>
            <a:fld id="{9E7FE2B0-7CAF-4166-B0F5-C3446E1A61BE}" type="slidenum">
              <a:rPr lang="en-US" smtClean="0"/>
              <a:t>11</a:t>
            </a:fld>
            <a:endParaRPr lang="en-US"/>
          </a:p>
        </p:txBody>
      </p:sp>
    </p:spTree>
    <p:extLst>
      <p:ext uri="{BB962C8B-B14F-4D97-AF65-F5344CB8AC3E}">
        <p14:creationId xmlns:p14="http://schemas.microsoft.com/office/powerpoint/2010/main" val="1474181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751766"/>
            <a:ext cx="9144000" cy="1124958"/>
          </a:xfrm>
        </p:spPr>
        <p:txBody>
          <a:bodyPr/>
          <a:lstStyle>
            <a:lvl1pPr algn="ctr">
              <a:defRPr b="1" baseline="0"/>
            </a:lvl1pPr>
          </a:lstStyle>
          <a:p>
            <a:r>
              <a:rPr lang="en-US" dirty="0"/>
              <a:t>Title Page Here</a:t>
            </a:r>
          </a:p>
        </p:txBody>
      </p:sp>
      <p:sp>
        <p:nvSpPr>
          <p:cNvPr id="11" name="Subtitle 2"/>
          <p:cNvSpPr>
            <a:spLocks noGrp="1"/>
          </p:cNvSpPr>
          <p:nvPr>
            <p:ph type="subTitle" idx="1"/>
          </p:nvPr>
        </p:nvSpPr>
        <p:spPr>
          <a:xfrm>
            <a:off x="0" y="2876724"/>
            <a:ext cx="9144000" cy="1044196"/>
          </a:xfrm>
        </p:spPr>
        <p:txBody>
          <a:bodyPr>
            <a:normAutofit/>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3" name="Slide Number Placeholder 2"/>
          <p:cNvSpPr>
            <a:spLocks noGrp="1"/>
          </p:cNvSpPr>
          <p:nvPr>
            <p:ph type="sldNum" sz="quarter" idx="11"/>
          </p:nvPr>
        </p:nvSpPr>
        <p:spPr/>
        <p:txBody>
          <a:bodyPr/>
          <a:lstStyle/>
          <a:p>
            <a:fld id="{8010B76C-C533-3848-ADE6-F03E9FE1ACEB}" type="slidenum">
              <a:rPr lang="en-US" smtClean="0"/>
              <a:pPr/>
              <a:t>‹#›</a:t>
            </a:fld>
            <a:endParaRPr lang="en-US" dirty="0"/>
          </a:p>
        </p:txBody>
      </p:sp>
      <p:sp>
        <p:nvSpPr>
          <p:cNvPr id="8" name="Text Placeholder 2"/>
          <p:cNvSpPr>
            <a:spLocks noGrp="1"/>
          </p:cNvSpPr>
          <p:nvPr>
            <p:ph type="body" sz="quarter" idx="13" hasCustomPrompt="1"/>
          </p:nvPr>
        </p:nvSpPr>
        <p:spPr>
          <a:xfrm>
            <a:off x="3198157" y="6013061"/>
            <a:ext cx="5488643" cy="323850"/>
          </a:xfrm>
        </p:spPr>
        <p:txBody>
          <a:bodyPr>
            <a:noAutofit/>
          </a:bodyPr>
          <a:lstStyle>
            <a:lvl1pPr marL="0" indent="0">
              <a:buNone/>
              <a:defRPr sz="1125">
                <a:solidFill>
                  <a:srgbClr val="FFFFFF"/>
                </a:solidFill>
              </a:defRPr>
            </a:lvl1pPr>
          </a:lstStyle>
          <a:p>
            <a:pPr lvl="0"/>
            <a:r>
              <a:rPr lang="en-US" dirty="0"/>
              <a:t>DEPARTMENT NAME</a:t>
            </a:r>
          </a:p>
        </p:txBody>
      </p:sp>
    </p:spTree>
    <p:extLst>
      <p:ext uri="{BB962C8B-B14F-4D97-AF65-F5344CB8AC3E}">
        <p14:creationId xmlns:p14="http://schemas.microsoft.com/office/powerpoint/2010/main" val="306866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p:cNvSpPr>
            <a:spLocks noGrp="1"/>
          </p:cNvSpPr>
          <p:nvPr>
            <p:ph type="sldNum" sz="quarter" idx="11"/>
          </p:nvPr>
        </p:nvSpPr>
        <p:spPr/>
        <p:txBody>
          <a:bodyPr/>
          <a:lstStyle/>
          <a:p>
            <a:fld id="{8010B76C-C533-3848-ADE6-F03E9FE1ACEB}" type="slidenum">
              <a:rPr lang="en-US" smtClean="0"/>
              <a:pPr/>
              <a:t>‹#›</a:t>
            </a:fld>
            <a:endParaRPr lang="en-US" dirty="0"/>
          </a:p>
        </p:txBody>
      </p:sp>
    </p:spTree>
    <p:extLst>
      <p:ext uri="{BB962C8B-B14F-4D97-AF65-F5344CB8AC3E}">
        <p14:creationId xmlns:p14="http://schemas.microsoft.com/office/powerpoint/2010/main" val="87568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3821911"/>
            <a:ext cx="7772400" cy="1362075"/>
          </a:xfrm>
        </p:spPr>
        <p:txBody>
          <a:bodyPr anchor="t">
            <a:normAutofit/>
          </a:bodyPr>
          <a:lstStyle>
            <a:lvl1pPr algn="l">
              <a:defRPr sz="2400" b="1" cap="all"/>
            </a:lvl1pPr>
          </a:lstStyle>
          <a:p>
            <a:r>
              <a:rPr lang="en-US" dirty="0"/>
              <a:t>Click to edit Master title style</a:t>
            </a:r>
          </a:p>
        </p:txBody>
      </p:sp>
      <p:sp>
        <p:nvSpPr>
          <p:cNvPr id="9" name="Text Placeholder 2"/>
          <p:cNvSpPr>
            <a:spLocks noGrp="1"/>
          </p:cNvSpPr>
          <p:nvPr>
            <p:ph type="body" idx="1"/>
          </p:nvPr>
        </p:nvSpPr>
        <p:spPr>
          <a:xfrm>
            <a:off x="722313" y="2161646"/>
            <a:ext cx="7772400" cy="1500187"/>
          </a:xfrm>
        </p:spPr>
        <p:txBody>
          <a:bodyPr anchor="b">
            <a:normAutofit/>
          </a:bodyPr>
          <a:lstStyle>
            <a:lvl1pPr marL="0" indent="0">
              <a:buNone/>
              <a:defRPr sz="1800">
                <a:solidFill>
                  <a:srgbClr val="00000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2" name="Footer Placeholder 1"/>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3" name="Slide Number Placeholder 2"/>
          <p:cNvSpPr>
            <a:spLocks noGrp="1"/>
          </p:cNvSpPr>
          <p:nvPr>
            <p:ph type="sldNum" sz="quarter" idx="11"/>
          </p:nvPr>
        </p:nvSpPr>
        <p:spPr/>
        <p:txBody>
          <a:bodyPr/>
          <a:lstStyle/>
          <a:p>
            <a:fld id="{8010B76C-C533-3848-ADE6-F03E9FE1ACEB}" type="slidenum">
              <a:rPr lang="en-US" smtClean="0"/>
              <a:pPr/>
              <a:t>‹#›</a:t>
            </a:fld>
            <a:endParaRPr lang="en-US" dirty="0"/>
          </a:p>
        </p:txBody>
      </p:sp>
    </p:spTree>
    <p:extLst>
      <p:ext uri="{BB962C8B-B14F-4D97-AF65-F5344CB8AC3E}">
        <p14:creationId xmlns:p14="http://schemas.microsoft.com/office/powerpoint/2010/main" val="232853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3080"/>
            <a:ext cx="4038600" cy="4525963"/>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83080"/>
            <a:ext cx="4038600" cy="4525963"/>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6" name="Slide Number Placeholder 5"/>
          <p:cNvSpPr>
            <a:spLocks noGrp="1"/>
          </p:cNvSpPr>
          <p:nvPr>
            <p:ph type="sldNum" sz="quarter" idx="11"/>
          </p:nvPr>
        </p:nvSpPr>
        <p:spPr/>
        <p:txBody>
          <a:bodyPr/>
          <a:lstStyle/>
          <a:p>
            <a:fld id="{8010B76C-C533-3848-ADE6-F03E9FE1ACEB}" type="slidenum">
              <a:rPr lang="en-US" smtClean="0"/>
              <a:pPr/>
              <a:t>‹#›</a:t>
            </a:fld>
            <a:endParaRPr lang="en-US" dirty="0"/>
          </a:p>
        </p:txBody>
      </p:sp>
    </p:spTree>
    <p:extLst>
      <p:ext uri="{BB962C8B-B14F-4D97-AF65-F5344CB8AC3E}">
        <p14:creationId xmlns:p14="http://schemas.microsoft.com/office/powerpoint/2010/main" val="302611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4" name="Slide Number Placeholder 3"/>
          <p:cNvSpPr>
            <a:spLocks noGrp="1"/>
          </p:cNvSpPr>
          <p:nvPr>
            <p:ph type="sldNum" sz="quarter" idx="11"/>
          </p:nvPr>
        </p:nvSpPr>
        <p:spPr/>
        <p:txBody>
          <a:bodyPr/>
          <a:lstStyle/>
          <a:p>
            <a:fld id="{8010B76C-C533-3848-ADE6-F03E9FE1ACEB}" type="slidenum">
              <a:rPr lang="en-US" smtClean="0"/>
              <a:pPr/>
              <a:t>‹#›</a:t>
            </a:fld>
            <a:endParaRPr lang="en-US" dirty="0"/>
          </a:p>
        </p:txBody>
      </p:sp>
    </p:spTree>
    <p:extLst>
      <p:ext uri="{BB962C8B-B14F-4D97-AF65-F5344CB8AC3E}">
        <p14:creationId xmlns:p14="http://schemas.microsoft.com/office/powerpoint/2010/main" val="259378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3" name="Slide Number Placeholder 2"/>
          <p:cNvSpPr>
            <a:spLocks noGrp="1"/>
          </p:cNvSpPr>
          <p:nvPr>
            <p:ph type="sldNum" sz="quarter" idx="11"/>
          </p:nvPr>
        </p:nvSpPr>
        <p:spPr/>
        <p:txBody>
          <a:bodyPr/>
          <a:lstStyle/>
          <a:p>
            <a:fld id="{8010B76C-C533-3848-ADE6-F03E9FE1ACEB}" type="slidenum">
              <a:rPr lang="en-US" smtClean="0"/>
              <a:pPr/>
              <a:t>‹#›</a:t>
            </a:fld>
            <a:endParaRPr lang="en-US" dirty="0"/>
          </a:p>
        </p:txBody>
      </p:sp>
    </p:spTree>
    <p:extLst>
      <p:ext uri="{BB962C8B-B14F-4D97-AF65-F5344CB8AC3E}">
        <p14:creationId xmlns:p14="http://schemas.microsoft.com/office/powerpoint/2010/main" val="207405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t">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t">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Generic.jpf"/>
          <p:cNvPicPr>
            <a:picLocks noChangeAspect="1"/>
          </p:cNvPicPr>
          <p:nvPr/>
        </p:nvPicPr>
        <p:blipFill>
          <a:blip r:embed="rId2"/>
          <a:stretch>
            <a:fillRect/>
          </a:stretch>
        </p:blipFill>
        <p:spPr>
          <a:xfrm>
            <a:off x="7605" y="6323061"/>
            <a:ext cx="9144000" cy="540216"/>
          </a:xfrm>
          <a:prstGeom prst="rect">
            <a:avLst/>
          </a:prstGeom>
        </p:spPr>
      </p:pic>
    </p:spTree>
    <p:extLst>
      <p:ext uri="{BB962C8B-B14F-4D97-AF65-F5344CB8AC3E}">
        <p14:creationId xmlns:p14="http://schemas.microsoft.com/office/powerpoint/2010/main" val="64756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2556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686800" y="6506898"/>
            <a:ext cx="416244" cy="365125"/>
          </a:xfrm>
          <a:prstGeom prst="rect">
            <a:avLst/>
          </a:prstGeom>
        </p:spPr>
        <p:txBody>
          <a:bodyPr vert="horz" lIns="91440" tIns="45720" rIns="91440" bIns="45720" rtlCol="0" anchor="ctr"/>
          <a:lstStyle>
            <a:lvl1pPr algn="r">
              <a:defRPr sz="750">
                <a:solidFill>
                  <a:srgbClr val="FFFFFF"/>
                </a:solidFill>
              </a:defRPr>
            </a:lvl1pPr>
          </a:lstStyle>
          <a:p>
            <a:pPr defTabSz="342900"/>
            <a:fld id="{8010B76C-C533-3848-ADE6-F03E9FE1ACEB}" type="slidenum">
              <a:rPr lang="en-US" smtClean="0"/>
              <a:pPr defTabSz="342900"/>
              <a:t>‹#›</a:t>
            </a:fld>
            <a:endParaRPr lang="en-US" dirty="0"/>
          </a:p>
        </p:txBody>
      </p:sp>
      <p:sp>
        <p:nvSpPr>
          <p:cNvPr id="7" name="Footer Placeholder 3"/>
          <p:cNvSpPr>
            <a:spLocks noGrp="1"/>
          </p:cNvSpPr>
          <p:nvPr>
            <p:ph type="ftr" sz="quarter" idx="3"/>
          </p:nvPr>
        </p:nvSpPr>
        <p:spPr>
          <a:xfrm>
            <a:off x="4572000" y="6506898"/>
            <a:ext cx="4114800" cy="365125"/>
          </a:xfrm>
          <a:prstGeom prst="rect">
            <a:avLst/>
          </a:prstGeom>
        </p:spPr>
        <p:txBody>
          <a:bodyPr vert="horz" lIns="91440" tIns="45720" rIns="91440" bIns="45720" rtlCol="0" anchor="ctr"/>
          <a:lstStyle>
            <a:lvl1pPr algn="r">
              <a:defRPr sz="750">
                <a:solidFill>
                  <a:schemeClr val="bg1"/>
                </a:solidFill>
              </a:defRPr>
            </a:lvl1pPr>
          </a:lstStyle>
          <a:p>
            <a:pPr defTabSz="342900"/>
            <a:r>
              <a:rPr lang="en-US">
                <a:solidFill>
                  <a:prstClr val="white"/>
                </a:solidFill>
              </a:rPr>
              <a:t>Copyright Nicola Persico 2024</a:t>
            </a:r>
            <a:endParaRPr lang="en-US" dirty="0">
              <a:solidFill>
                <a:prstClr val="white"/>
              </a:solidFill>
            </a:endParaRPr>
          </a:p>
        </p:txBody>
      </p:sp>
    </p:spTree>
    <p:extLst>
      <p:ext uri="{BB962C8B-B14F-4D97-AF65-F5344CB8AC3E}">
        <p14:creationId xmlns:p14="http://schemas.microsoft.com/office/powerpoint/2010/main" val="1008447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342900" rtl="0" eaLnBrk="1" latinLnBrk="0" hangingPunct="1">
        <a:spcBef>
          <a:spcPct val="0"/>
        </a:spcBef>
        <a:buNone/>
        <a:defRPr sz="2400" b="1" kern="1200">
          <a:solidFill>
            <a:srgbClr val="3D146F"/>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8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8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8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F0DA-A08E-2370-2692-EA17F1916970}"/>
              </a:ext>
            </a:extLst>
          </p:cNvPr>
          <p:cNvSpPr>
            <a:spLocks noGrp="1"/>
          </p:cNvSpPr>
          <p:nvPr>
            <p:ph type="ctrTitle"/>
          </p:nvPr>
        </p:nvSpPr>
        <p:spPr/>
        <p:txBody>
          <a:bodyPr/>
          <a:lstStyle/>
          <a:p>
            <a:r>
              <a:rPr lang="en-US" dirty="0"/>
              <a:t>Is the future of the US ... Italy ??</a:t>
            </a:r>
          </a:p>
        </p:txBody>
      </p:sp>
      <p:sp>
        <p:nvSpPr>
          <p:cNvPr id="5" name="Subtitle 4">
            <a:extLst>
              <a:ext uri="{FF2B5EF4-FFF2-40B4-BE49-F238E27FC236}">
                <a16:creationId xmlns:a16="http://schemas.microsoft.com/office/drawing/2014/main" id="{0CB086BC-046C-A5D0-B73A-0E06C4EB546A}"/>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D8098FA5-721C-0897-A749-CC77C09451B2}"/>
              </a:ext>
            </a:extLst>
          </p:cNvPr>
          <p:cNvSpPr>
            <a:spLocks noGrp="1"/>
          </p:cNvSpPr>
          <p:nvPr>
            <p:ph type="body" sz="quarter" idx="13"/>
          </p:nvPr>
        </p:nvSpPr>
        <p:spPr/>
        <p:txBody>
          <a:bodyPr/>
          <a:lstStyle/>
          <a:p>
            <a:endParaRPr lang="en-US"/>
          </a:p>
        </p:txBody>
      </p:sp>
      <p:sp>
        <p:nvSpPr>
          <p:cNvPr id="3" name="Footer Placeholder 2">
            <a:extLst>
              <a:ext uri="{FF2B5EF4-FFF2-40B4-BE49-F238E27FC236}">
                <a16:creationId xmlns:a16="http://schemas.microsoft.com/office/drawing/2014/main" id="{EC04FEBE-A8AE-B397-D859-B3DBB9F51674}"/>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4" name="Slide Number Placeholder 3">
            <a:extLst>
              <a:ext uri="{FF2B5EF4-FFF2-40B4-BE49-F238E27FC236}">
                <a16:creationId xmlns:a16="http://schemas.microsoft.com/office/drawing/2014/main" id="{37655F0E-1399-7B1C-9F4E-89EDF497961C}"/>
              </a:ext>
            </a:extLst>
          </p:cNvPr>
          <p:cNvSpPr>
            <a:spLocks noGrp="1"/>
          </p:cNvSpPr>
          <p:nvPr>
            <p:ph type="sldNum" sz="quarter" idx="11"/>
          </p:nvPr>
        </p:nvSpPr>
        <p:spPr/>
        <p:txBody>
          <a:bodyPr/>
          <a:lstStyle/>
          <a:p>
            <a:fld id="{8010B76C-C533-3848-ADE6-F03E9FE1ACEB}" type="slidenum">
              <a:rPr lang="en-US" smtClean="0"/>
              <a:pPr/>
              <a:t>1</a:t>
            </a:fld>
            <a:endParaRPr lang="en-US" dirty="0"/>
          </a:p>
        </p:txBody>
      </p:sp>
    </p:spTree>
    <p:extLst>
      <p:ext uri="{BB962C8B-B14F-4D97-AF65-F5344CB8AC3E}">
        <p14:creationId xmlns:p14="http://schemas.microsoft.com/office/powerpoint/2010/main" val="234325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E7A5-DC51-BAB8-DCEE-915FE40E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4F60B-367B-8BD5-A616-FF7C8C2975B9}"/>
              </a:ext>
            </a:extLst>
          </p:cNvPr>
          <p:cNvSpPr>
            <a:spLocks noGrp="1"/>
          </p:cNvSpPr>
          <p:nvPr>
            <p:ph type="title"/>
          </p:nvPr>
        </p:nvSpPr>
        <p:spPr/>
        <p:txBody>
          <a:bodyPr/>
          <a:lstStyle/>
          <a:p>
            <a:r>
              <a:rPr lang="en-US" dirty="0"/>
              <a:t>What stops growth? According to CEOs …</a:t>
            </a:r>
          </a:p>
        </p:txBody>
      </p:sp>
      <p:sp>
        <p:nvSpPr>
          <p:cNvPr id="4" name="Footer Placeholder 3">
            <a:extLst>
              <a:ext uri="{FF2B5EF4-FFF2-40B4-BE49-F238E27FC236}">
                <a16:creationId xmlns:a16="http://schemas.microsoft.com/office/drawing/2014/main" id="{B97F20DC-1676-E1AD-FCE1-7CA0CC05A25F}"/>
              </a:ext>
            </a:extLst>
          </p:cNvPr>
          <p:cNvSpPr>
            <a:spLocks noGrp="1"/>
          </p:cNvSpPr>
          <p:nvPr>
            <p:ph type="ftr" sz="quarter" idx="10"/>
          </p:nvPr>
        </p:nvSpPr>
        <p:spPr/>
        <p:txBody>
          <a:bodyPr/>
          <a:lstStyle/>
          <a:p>
            <a:pPr fontAlgn="base">
              <a:spcBef>
                <a:spcPct val="0"/>
              </a:spcBef>
              <a:spcAft>
                <a:spcPct val="0"/>
              </a:spcAft>
            </a:pPr>
            <a:r>
              <a:rPr lang="en-US">
                <a:solidFill>
                  <a:prstClr val="white"/>
                </a:solidFill>
                <a:latin typeface="Tahoma" pitchFamily="34" charset="0"/>
              </a:rPr>
              <a:t>Copyright Nicola Persico 2024</a:t>
            </a:r>
            <a:endParaRPr lang="en-US" dirty="0">
              <a:solidFill>
                <a:prstClr val="white"/>
              </a:solidFill>
              <a:latin typeface="Tahoma" pitchFamily="34" charset="0"/>
            </a:endParaRPr>
          </a:p>
        </p:txBody>
      </p:sp>
      <p:sp>
        <p:nvSpPr>
          <p:cNvPr id="5" name="Slide Number Placeholder 4">
            <a:extLst>
              <a:ext uri="{FF2B5EF4-FFF2-40B4-BE49-F238E27FC236}">
                <a16:creationId xmlns:a16="http://schemas.microsoft.com/office/drawing/2014/main" id="{6A6287BF-EAE5-D56D-4C2B-DC7CFCFB0996}"/>
              </a:ext>
            </a:extLst>
          </p:cNvPr>
          <p:cNvSpPr>
            <a:spLocks noGrp="1"/>
          </p:cNvSpPr>
          <p:nvPr>
            <p:ph type="sldNum" sz="quarter" idx="11"/>
          </p:nvPr>
        </p:nvSpPr>
        <p:spPr/>
        <p:txBody>
          <a:bodyPr/>
          <a:lstStyle/>
          <a:p>
            <a:pPr fontAlgn="base">
              <a:spcBef>
                <a:spcPct val="0"/>
              </a:spcBef>
              <a:spcAft>
                <a:spcPct val="0"/>
              </a:spcAft>
            </a:pPr>
            <a:fld id="{8010B76C-C533-3848-ADE6-F03E9FE1ACEB}" type="slidenum">
              <a:rPr lang="en-US">
                <a:latin typeface="Tahoma" pitchFamily="34" charset="0"/>
              </a:rPr>
              <a:pPr fontAlgn="base">
                <a:spcBef>
                  <a:spcPct val="0"/>
                </a:spcBef>
                <a:spcAft>
                  <a:spcPct val="0"/>
                </a:spcAft>
              </a:pPr>
              <a:t>10</a:t>
            </a:fld>
            <a:endParaRPr lang="en-US" dirty="0">
              <a:latin typeface="Tahoma" pitchFamily="34" charset="0"/>
            </a:endParaRPr>
          </a:p>
        </p:txBody>
      </p:sp>
      <p:pic>
        <p:nvPicPr>
          <p:cNvPr id="6" name="Picture 5">
            <a:extLst>
              <a:ext uri="{FF2B5EF4-FFF2-40B4-BE49-F238E27FC236}">
                <a16:creationId xmlns:a16="http://schemas.microsoft.com/office/drawing/2014/main" id="{A363AD40-904F-3B84-080C-C7F9F0D1590C}"/>
              </a:ext>
            </a:extLst>
          </p:cNvPr>
          <p:cNvPicPr>
            <a:picLocks noChangeAspect="1"/>
          </p:cNvPicPr>
          <p:nvPr/>
        </p:nvPicPr>
        <p:blipFill>
          <a:blip r:embed="rId2"/>
          <a:stretch>
            <a:fillRect/>
          </a:stretch>
        </p:blipFill>
        <p:spPr>
          <a:xfrm>
            <a:off x="915257" y="2258171"/>
            <a:ext cx="7313485" cy="3884236"/>
          </a:xfrm>
          <a:prstGeom prst="rect">
            <a:avLst/>
          </a:prstGeom>
        </p:spPr>
      </p:pic>
      <p:sp>
        <p:nvSpPr>
          <p:cNvPr id="7" name="TextBox 6">
            <a:extLst>
              <a:ext uri="{FF2B5EF4-FFF2-40B4-BE49-F238E27FC236}">
                <a16:creationId xmlns:a16="http://schemas.microsoft.com/office/drawing/2014/main" id="{01C7DB62-E494-0804-0B39-12DCE3749436}"/>
              </a:ext>
            </a:extLst>
          </p:cNvPr>
          <p:cNvSpPr txBox="1"/>
          <p:nvPr/>
        </p:nvSpPr>
        <p:spPr>
          <a:xfrm>
            <a:off x="3591007" y="5991731"/>
            <a:ext cx="4457700" cy="300082"/>
          </a:xfrm>
          <a:prstGeom prst="rect">
            <a:avLst/>
          </a:prstGeom>
          <a:noFill/>
        </p:spPr>
        <p:txBody>
          <a:bodyPr wrap="square" rtlCol="0">
            <a:spAutoFit/>
          </a:bodyPr>
          <a:lstStyle/>
          <a:p>
            <a:pPr algn="ctr" fontAlgn="base">
              <a:spcBef>
                <a:spcPct val="0"/>
              </a:spcBef>
              <a:spcAft>
                <a:spcPct val="0"/>
              </a:spcAft>
            </a:pPr>
            <a:r>
              <a:rPr lang="en-US" sz="1350" dirty="0">
                <a:solidFill>
                  <a:prstClr val="white">
                    <a:lumMod val="65000"/>
                  </a:prstClr>
                </a:solidFill>
                <a:latin typeface="Tahoma" pitchFamily="34" charset="0"/>
              </a:rPr>
              <a:t>Elaboration from PwC survey, average 2013-18</a:t>
            </a:r>
          </a:p>
        </p:txBody>
      </p:sp>
      <p:sp>
        <p:nvSpPr>
          <p:cNvPr id="9" name="Callout: Line 8">
            <a:extLst>
              <a:ext uri="{FF2B5EF4-FFF2-40B4-BE49-F238E27FC236}">
                <a16:creationId xmlns:a16="http://schemas.microsoft.com/office/drawing/2014/main" id="{A8AA5779-55FB-0AA4-25FE-FD9DC1DFAE1B}"/>
              </a:ext>
            </a:extLst>
          </p:cNvPr>
          <p:cNvSpPr/>
          <p:nvPr/>
        </p:nvSpPr>
        <p:spPr>
          <a:xfrm>
            <a:off x="2806809" y="1404037"/>
            <a:ext cx="1359673" cy="890546"/>
          </a:xfrm>
          <a:prstGeom prst="borderCallout1">
            <a:avLst>
              <a:gd name="adj1" fmla="val 98214"/>
              <a:gd name="adj2" fmla="val 49562"/>
              <a:gd name="adj3" fmla="val 165179"/>
              <a:gd name="adj4" fmla="val 575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Over-regulation</a:t>
            </a:r>
          </a:p>
        </p:txBody>
      </p:sp>
      <p:sp>
        <p:nvSpPr>
          <p:cNvPr id="11" name="Callout: Line 10">
            <a:extLst>
              <a:ext uri="{FF2B5EF4-FFF2-40B4-BE49-F238E27FC236}">
                <a16:creationId xmlns:a16="http://schemas.microsoft.com/office/drawing/2014/main" id="{6AEB69C0-84E5-C92B-9191-DBBADF62C20E}"/>
              </a:ext>
            </a:extLst>
          </p:cNvPr>
          <p:cNvSpPr/>
          <p:nvPr/>
        </p:nvSpPr>
        <p:spPr>
          <a:xfrm>
            <a:off x="5527479" y="1551861"/>
            <a:ext cx="1359673" cy="890546"/>
          </a:xfrm>
          <a:prstGeom prst="borderCallout1">
            <a:avLst>
              <a:gd name="adj1" fmla="val 98214"/>
              <a:gd name="adj2" fmla="val 49562"/>
              <a:gd name="adj3" fmla="val 165179"/>
              <a:gd name="adj4" fmla="val 575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Taxation</a:t>
            </a:r>
          </a:p>
        </p:txBody>
      </p:sp>
    </p:spTree>
    <p:extLst>
      <p:ext uri="{BB962C8B-B14F-4D97-AF65-F5344CB8AC3E}">
        <p14:creationId xmlns:p14="http://schemas.microsoft.com/office/powerpoint/2010/main" val="409413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8CC57D-89BD-1E56-FD51-D722EA4EF33A}"/>
              </a:ext>
            </a:extLst>
          </p:cNvPr>
          <p:cNvSpPr>
            <a:spLocks noGrp="1"/>
          </p:cNvSpPr>
          <p:nvPr>
            <p:ph type="title"/>
          </p:nvPr>
        </p:nvSpPr>
        <p:spPr/>
        <p:txBody>
          <a:bodyPr/>
          <a:lstStyle/>
          <a:p>
            <a:r>
              <a:rPr lang="en-US" dirty="0"/>
              <a:t>Factors that stunted Italy’s growth</a:t>
            </a:r>
          </a:p>
        </p:txBody>
      </p:sp>
      <p:sp>
        <p:nvSpPr>
          <p:cNvPr id="3" name="Content Placeholder 2">
            <a:extLst>
              <a:ext uri="{FF2B5EF4-FFF2-40B4-BE49-F238E27FC236}">
                <a16:creationId xmlns:a16="http://schemas.microsoft.com/office/drawing/2014/main" id="{1D2C0243-E678-CAC6-F857-2FB1CADCF20A}"/>
              </a:ext>
            </a:extLst>
          </p:cNvPr>
          <p:cNvSpPr>
            <a:spLocks noGrp="1"/>
          </p:cNvSpPr>
          <p:nvPr>
            <p:ph idx="1"/>
          </p:nvPr>
        </p:nvSpPr>
        <p:spPr/>
        <p:txBody>
          <a:bodyPr/>
          <a:lstStyle/>
          <a:p>
            <a:pPr marL="0" indent="0">
              <a:buNone/>
            </a:pPr>
            <a:endParaRPr lang="en-US" dirty="0"/>
          </a:p>
          <a:p>
            <a:endParaRPr lang="en-US" dirty="0"/>
          </a:p>
        </p:txBody>
      </p:sp>
      <p:sp>
        <p:nvSpPr>
          <p:cNvPr id="5" name="Rectangle: Rounded Corners 4">
            <a:extLst>
              <a:ext uri="{FF2B5EF4-FFF2-40B4-BE49-F238E27FC236}">
                <a16:creationId xmlns:a16="http://schemas.microsoft.com/office/drawing/2014/main" id="{2A6F7A48-7F2B-905B-D5E8-871148FF59F9}"/>
              </a:ext>
            </a:extLst>
          </p:cNvPr>
          <p:cNvSpPr/>
          <p:nvPr/>
        </p:nvSpPr>
        <p:spPr>
          <a:xfrm>
            <a:off x="604299" y="2367501"/>
            <a:ext cx="3562184" cy="2122998"/>
          </a:xfrm>
          <a:prstGeom prst="roundRect">
            <a:avLst>
              <a:gd name="adj" fmla="val 42510"/>
            </a:avLst>
          </a:prstGeom>
          <a:solidFill>
            <a:srgbClr val="7030A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r>
              <a:rPr lang="en-US" b="1" dirty="0"/>
              <a:t>Too many laws</a:t>
            </a:r>
          </a:p>
          <a:p>
            <a:pPr algn="ctr"/>
            <a:endParaRPr lang="en-US" b="1" dirty="0"/>
          </a:p>
          <a:p>
            <a:pPr algn="ctr"/>
            <a:r>
              <a:rPr lang="en-US" b="1" dirty="0"/>
              <a:t>Bureaucracy is slow</a:t>
            </a:r>
          </a:p>
          <a:p>
            <a:pPr algn="ctr"/>
            <a:endParaRPr lang="en-US" b="1" dirty="0"/>
          </a:p>
          <a:p>
            <a:pPr algn="ctr"/>
            <a:r>
              <a:rPr lang="en-US" b="1" dirty="0"/>
              <a:t>Judicial system is slow</a:t>
            </a:r>
          </a:p>
          <a:p>
            <a:pPr algn="ctr"/>
            <a:endParaRPr lang="en-US" dirty="0"/>
          </a:p>
        </p:txBody>
      </p:sp>
      <p:sp>
        <p:nvSpPr>
          <p:cNvPr id="6" name="TextBox 5">
            <a:extLst>
              <a:ext uri="{FF2B5EF4-FFF2-40B4-BE49-F238E27FC236}">
                <a16:creationId xmlns:a16="http://schemas.microsoft.com/office/drawing/2014/main" id="{188B5D48-9B56-70F0-488C-BA729FDFCD33}"/>
              </a:ext>
            </a:extLst>
          </p:cNvPr>
          <p:cNvSpPr txBox="1"/>
          <p:nvPr/>
        </p:nvSpPr>
        <p:spPr>
          <a:xfrm>
            <a:off x="1129085" y="1776021"/>
            <a:ext cx="2512612" cy="461665"/>
          </a:xfrm>
          <a:prstGeom prst="rect">
            <a:avLst/>
          </a:prstGeom>
          <a:noFill/>
        </p:spPr>
        <p:txBody>
          <a:bodyPr wrap="square" rtlCol="0">
            <a:spAutoFit/>
          </a:bodyPr>
          <a:lstStyle/>
          <a:p>
            <a:r>
              <a:rPr lang="en-US" sz="2400" b="1" dirty="0"/>
              <a:t>Over-regulation</a:t>
            </a:r>
            <a:endParaRPr lang="en-US" b="1" dirty="0"/>
          </a:p>
        </p:txBody>
      </p:sp>
      <p:sp>
        <p:nvSpPr>
          <p:cNvPr id="7" name="Rectangle: Rounded Corners 6">
            <a:extLst>
              <a:ext uri="{FF2B5EF4-FFF2-40B4-BE49-F238E27FC236}">
                <a16:creationId xmlns:a16="http://schemas.microsoft.com/office/drawing/2014/main" id="{245E0C6E-418A-AFF8-0B5E-366162BFFB18}"/>
              </a:ext>
            </a:extLst>
          </p:cNvPr>
          <p:cNvSpPr/>
          <p:nvPr/>
        </p:nvSpPr>
        <p:spPr>
          <a:xfrm>
            <a:off x="4977517" y="2367501"/>
            <a:ext cx="3562184" cy="2122998"/>
          </a:xfrm>
          <a:prstGeom prst="roundRect">
            <a:avLst>
              <a:gd name="adj" fmla="val 42510"/>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 are high</a:t>
            </a:r>
          </a:p>
          <a:p>
            <a:endParaRPr lang="en-US" b="1" dirty="0"/>
          </a:p>
          <a:p>
            <a:r>
              <a:rPr lang="en-US" b="1" dirty="0"/>
              <a:t>... because government is broke</a:t>
            </a:r>
          </a:p>
          <a:p>
            <a:pPr algn="ctr"/>
            <a:endParaRPr lang="en-US" dirty="0"/>
          </a:p>
        </p:txBody>
      </p:sp>
      <p:sp>
        <p:nvSpPr>
          <p:cNvPr id="8" name="TextBox 7">
            <a:extLst>
              <a:ext uri="{FF2B5EF4-FFF2-40B4-BE49-F238E27FC236}">
                <a16:creationId xmlns:a16="http://schemas.microsoft.com/office/drawing/2014/main" id="{408BFEA4-FB48-96E9-E7C5-D3712D57CCC1}"/>
              </a:ext>
            </a:extLst>
          </p:cNvPr>
          <p:cNvSpPr txBox="1"/>
          <p:nvPr/>
        </p:nvSpPr>
        <p:spPr>
          <a:xfrm>
            <a:off x="6115877" y="1776021"/>
            <a:ext cx="1414008" cy="461665"/>
          </a:xfrm>
          <a:prstGeom prst="rect">
            <a:avLst/>
          </a:prstGeom>
          <a:noFill/>
        </p:spPr>
        <p:txBody>
          <a:bodyPr wrap="square" rtlCol="0">
            <a:spAutoFit/>
          </a:bodyPr>
          <a:lstStyle/>
          <a:p>
            <a:r>
              <a:rPr lang="en-US" sz="2400" b="1" dirty="0"/>
              <a:t>Taxation</a:t>
            </a:r>
            <a:endParaRPr lang="en-US" b="1" dirty="0"/>
          </a:p>
        </p:txBody>
      </p:sp>
      <p:sp>
        <p:nvSpPr>
          <p:cNvPr id="2" name="Footer Placeholder 1">
            <a:extLst>
              <a:ext uri="{FF2B5EF4-FFF2-40B4-BE49-F238E27FC236}">
                <a16:creationId xmlns:a16="http://schemas.microsoft.com/office/drawing/2014/main" id="{B2304A16-95A2-451A-DDEB-D4A672171BD2}"/>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9" name="Slide Number Placeholder 8">
            <a:extLst>
              <a:ext uri="{FF2B5EF4-FFF2-40B4-BE49-F238E27FC236}">
                <a16:creationId xmlns:a16="http://schemas.microsoft.com/office/drawing/2014/main" id="{CD56143E-096F-A66D-03D0-6FB6A25119DA}"/>
              </a:ext>
            </a:extLst>
          </p:cNvPr>
          <p:cNvSpPr>
            <a:spLocks noGrp="1"/>
          </p:cNvSpPr>
          <p:nvPr>
            <p:ph type="sldNum" sz="quarter" idx="11"/>
          </p:nvPr>
        </p:nvSpPr>
        <p:spPr/>
        <p:txBody>
          <a:bodyPr/>
          <a:lstStyle/>
          <a:p>
            <a:fld id="{8010B76C-C533-3848-ADE6-F03E9FE1ACEB}" type="slidenum">
              <a:rPr lang="en-US" smtClean="0"/>
              <a:pPr/>
              <a:t>11</a:t>
            </a:fld>
            <a:endParaRPr lang="en-US" dirty="0"/>
          </a:p>
        </p:txBody>
      </p:sp>
    </p:spTree>
    <p:extLst>
      <p:ext uri="{BB962C8B-B14F-4D97-AF65-F5344CB8AC3E}">
        <p14:creationId xmlns:p14="http://schemas.microsoft.com/office/powerpoint/2010/main" val="390533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D08E-84E1-9940-7766-5E01E554D8DC}"/>
              </a:ext>
            </a:extLst>
          </p:cNvPr>
          <p:cNvSpPr>
            <a:spLocks noGrp="1"/>
          </p:cNvSpPr>
          <p:nvPr>
            <p:ph type="title"/>
          </p:nvPr>
        </p:nvSpPr>
        <p:spPr/>
        <p:txBody>
          <a:bodyPr/>
          <a:lstStyle/>
          <a:p>
            <a:r>
              <a:rPr lang="en-US" dirty="0"/>
              <a:t>How is the US doing on these dimensions? </a:t>
            </a:r>
          </a:p>
        </p:txBody>
      </p:sp>
      <p:sp>
        <p:nvSpPr>
          <p:cNvPr id="3" name="Content Placeholder 2">
            <a:extLst>
              <a:ext uri="{FF2B5EF4-FFF2-40B4-BE49-F238E27FC236}">
                <a16:creationId xmlns:a16="http://schemas.microsoft.com/office/drawing/2014/main" id="{99AECA34-1229-5796-689D-6F2FAF5FE20A}"/>
              </a:ext>
            </a:extLst>
          </p:cNvPr>
          <p:cNvSpPr>
            <a:spLocks noGrp="1"/>
          </p:cNvSpPr>
          <p:nvPr>
            <p:ph idx="1"/>
          </p:nvPr>
        </p:nvSpPr>
        <p:spPr/>
        <p:txBody>
          <a:bodyPr/>
          <a:lstStyle/>
          <a:p>
            <a:r>
              <a:rPr lang="en-US" dirty="0"/>
              <a:t>The US government is now broke also: Debt/GDP = 120%</a:t>
            </a:r>
          </a:p>
          <a:p>
            <a:endParaRPr lang="en-US" dirty="0"/>
          </a:p>
          <a:p>
            <a:r>
              <a:rPr lang="en-US" dirty="0"/>
              <a:t>Even more broke than 1990 Italy</a:t>
            </a:r>
          </a:p>
          <a:p>
            <a:endParaRPr lang="en-US" dirty="0"/>
          </a:p>
          <a:p>
            <a:endParaRPr lang="en-US" dirty="0"/>
          </a:p>
          <a:p>
            <a:endParaRPr lang="en-US" dirty="0"/>
          </a:p>
          <a:p>
            <a:endParaRPr lang="en-US" dirty="0"/>
          </a:p>
          <a:p>
            <a:endParaRPr lang="en-US" dirty="0"/>
          </a:p>
          <a:p>
            <a:endParaRPr lang="en-US" dirty="0"/>
          </a:p>
          <a:p>
            <a:r>
              <a:rPr lang="en-US" dirty="0"/>
              <a:t>So, taxes will increase a lot soon</a:t>
            </a:r>
          </a:p>
          <a:p>
            <a:endParaRPr lang="en-US" dirty="0"/>
          </a:p>
          <a:p>
            <a:r>
              <a:rPr lang="en-US" dirty="0"/>
              <a:t>Fortunately, US is doing better on over-regulation ...</a:t>
            </a:r>
          </a:p>
        </p:txBody>
      </p:sp>
      <p:sp>
        <p:nvSpPr>
          <p:cNvPr id="4" name="Footer Placeholder 3">
            <a:extLst>
              <a:ext uri="{FF2B5EF4-FFF2-40B4-BE49-F238E27FC236}">
                <a16:creationId xmlns:a16="http://schemas.microsoft.com/office/drawing/2014/main" id="{147E0A0C-4DCE-5E90-1C84-A3914793BAA6}"/>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4CD8C70D-2598-D98F-761C-5FD42F47ACCC}"/>
              </a:ext>
            </a:extLst>
          </p:cNvPr>
          <p:cNvSpPr>
            <a:spLocks noGrp="1"/>
          </p:cNvSpPr>
          <p:nvPr>
            <p:ph type="sldNum" sz="quarter" idx="11"/>
          </p:nvPr>
        </p:nvSpPr>
        <p:spPr/>
        <p:txBody>
          <a:bodyPr/>
          <a:lstStyle/>
          <a:p>
            <a:fld id="{8010B76C-C533-3848-ADE6-F03E9FE1ACEB}" type="slidenum">
              <a:rPr lang="en-US" smtClean="0"/>
              <a:pPr/>
              <a:t>12</a:t>
            </a:fld>
            <a:endParaRPr lang="en-US" dirty="0"/>
          </a:p>
        </p:txBody>
      </p:sp>
      <p:graphicFrame>
        <p:nvGraphicFramePr>
          <p:cNvPr id="6" name="Content Placeholder 3">
            <a:extLst>
              <a:ext uri="{FF2B5EF4-FFF2-40B4-BE49-F238E27FC236}">
                <a16:creationId xmlns:a16="http://schemas.microsoft.com/office/drawing/2014/main" id="{3AAAC329-3773-49B0-E4CC-A30C1A6E8F50}"/>
              </a:ext>
            </a:extLst>
          </p:cNvPr>
          <p:cNvGraphicFramePr>
            <a:graphicFrameLocks/>
          </p:cNvGraphicFramePr>
          <p:nvPr>
            <p:extLst>
              <p:ext uri="{D42A27DB-BD31-4B8C-83A1-F6EECF244321}">
                <p14:modId xmlns:p14="http://schemas.microsoft.com/office/powerpoint/2010/main" val="1239035459"/>
              </p:ext>
            </p:extLst>
          </p:nvPr>
        </p:nvGraphicFramePr>
        <p:xfrm>
          <a:off x="2730933" y="2564716"/>
          <a:ext cx="3250750" cy="1359390"/>
        </p:xfrm>
        <a:graphic>
          <a:graphicData uri="http://schemas.openxmlformats.org/drawingml/2006/table">
            <a:tbl>
              <a:tblPr firstRow="1" bandRow="1">
                <a:tableStyleId>{00A15C55-8517-42AA-B614-E9B94910E393}</a:tableStyleId>
              </a:tblPr>
              <a:tblGrid>
                <a:gridCol w="1625375">
                  <a:extLst>
                    <a:ext uri="{9D8B030D-6E8A-4147-A177-3AD203B41FA5}">
                      <a16:colId xmlns:a16="http://schemas.microsoft.com/office/drawing/2014/main" val="1016975261"/>
                    </a:ext>
                  </a:extLst>
                </a:gridCol>
                <a:gridCol w="1625375">
                  <a:extLst>
                    <a:ext uri="{9D8B030D-6E8A-4147-A177-3AD203B41FA5}">
                      <a16:colId xmlns:a16="http://schemas.microsoft.com/office/drawing/2014/main" val="3616670661"/>
                    </a:ext>
                  </a:extLst>
                </a:gridCol>
              </a:tblGrid>
              <a:tr h="453130">
                <a:tc gridSpan="2">
                  <a:txBody>
                    <a:bodyPr/>
                    <a:lstStyle/>
                    <a:p>
                      <a:pPr algn="ctr"/>
                      <a:r>
                        <a:rPr lang="en-US" sz="2400" dirty="0"/>
                        <a:t>Debt / GDP</a:t>
                      </a:r>
                    </a:p>
                  </a:txBody>
                  <a:tcPr marL="68580" marR="68580" marT="34290" marB="34290">
                    <a:solidFill>
                      <a:srgbClr val="7030A0"/>
                    </a:solidFill>
                  </a:tcPr>
                </a:tc>
                <a:tc hMerge="1">
                  <a:txBody>
                    <a:bodyPr/>
                    <a:lstStyle/>
                    <a:p>
                      <a:endParaRPr lang="en-US" dirty="0"/>
                    </a:p>
                  </a:txBody>
                  <a:tcPr/>
                </a:tc>
                <a:extLst>
                  <a:ext uri="{0D108BD9-81ED-4DB2-BD59-A6C34878D82A}">
                    <a16:rowId xmlns:a16="http://schemas.microsoft.com/office/drawing/2014/main" val="403497636"/>
                  </a:ext>
                </a:extLst>
              </a:tr>
              <a:tr h="453130">
                <a:tc>
                  <a:txBody>
                    <a:bodyPr/>
                    <a:lstStyle/>
                    <a:p>
                      <a:r>
                        <a:rPr lang="en-US" sz="2100" b="1" dirty="0"/>
                        <a:t>USA today</a:t>
                      </a:r>
                    </a:p>
                  </a:txBody>
                  <a:tcPr marL="68580" marR="68580" marT="34290" marB="34290"/>
                </a:tc>
                <a:tc>
                  <a:txBody>
                    <a:bodyPr/>
                    <a:lstStyle/>
                    <a:p>
                      <a:r>
                        <a:rPr lang="en-US" sz="2100" b="1" dirty="0"/>
                        <a:t>Italy 1990</a:t>
                      </a:r>
                    </a:p>
                  </a:txBody>
                  <a:tcPr marL="68580" marR="68580" marT="34290" marB="34290"/>
                </a:tc>
                <a:extLst>
                  <a:ext uri="{0D108BD9-81ED-4DB2-BD59-A6C34878D82A}">
                    <a16:rowId xmlns:a16="http://schemas.microsoft.com/office/drawing/2014/main" val="2095189869"/>
                  </a:ext>
                </a:extLst>
              </a:tr>
              <a:tr h="453130">
                <a:tc>
                  <a:txBody>
                    <a:bodyPr/>
                    <a:lstStyle/>
                    <a:p>
                      <a:r>
                        <a:rPr lang="en-US" sz="2100" dirty="0"/>
                        <a:t>120%</a:t>
                      </a:r>
                    </a:p>
                  </a:txBody>
                  <a:tcPr marL="68580" marR="68580" marT="34290" marB="34290"/>
                </a:tc>
                <a:tc>
                  <a:txBody>
                    <a:bodyPr/>
                    <a:lstStyle/>
                    <a:p>
                      <a:r>
                        <a:rPr lang="en-US" sz="2100" dirty="0"/>
                        <a:t>100%</a:t>
                      </a:r>
                    </a:p>
                  </a:txBody>
                  <a:tcPr marL="68580" marR="68580" marT="34290" marB="34290"/>
                </a:tc>
                <a:extLst>
                  <a:ext uri="{0D108BD9-81ED-4DB2-BD59-A6C34878D82A}">
                    <a16:rowId xmlns:a16="http://schemas.microsoft.com/office/drawing/2014/main" val="1465689536"/>
                  </a:ext>
                </a:extLst>
              </a:tr>
            </a:tbl>
          </a:graphicData>
        </a:graphic>
      </p:graphicFrame>
    </p:spTree>
    <p:extLst>
      <p:ext uri="{BB962C8B-B14F-4D97-AF65-F5344CB8AC3E}">
        <p14:creationId xmlns:p14="http://schemas.microsoft.com/office/powerpoint/2010/main" val="182422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1DCD-0DA3-D0CC-0729-B7DF732B4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17AAD-A438-45D2-0D35-55E4E79DC532}"/>
              </a:ext>
            </a:extLst>
          </p:cNvPr>
          <p:cNvSpPr>
            <a:spLocks noGrp="1"/>
          </p:cNvSpPr>
          <p:nvPr>
            <p:ph type="title"/>
          </p:nvPr>
        </p:nvSpPr>
        <p:spPr/>
        <p:txBody>
          <a:bodyPr/>
          <a:lstStyle/>
          <a:p>
            <a:r>
              <a:rPr lang="en-US" dirty="0"/>
              <a:t>Fortunately, US does better on paperwork costs</a:t>
            </a:r>
          </a:p>
        </p:txBody>
      </p:sp>
      <p:graphicFrame>
        <p:nvGraphicFramePr>
          <p:cNvPr id="4" name="Content Placeholder 3">
            <a:extLst>
              <a:ext uri="{FF2B5EF4-FFF2-40B4-BE49-F238E27FC236}">
                <a16:creationId xmlns:a16="http://schemas.microsoft.com/office/drawing/2014/main" id="{195D0B67-AE14-5B91-C5B7-EC1878075E09}"/>
              </a:ext>
            </a:extLst>
          </p:cNvPr>
          <p:cNvGraphicFramePr>
            <a:graphicFrameLocks/>
          </p:cNvGraphicFramePr>
          <p:nvPr>
            <p:extLst>
              <p:ext uri="{D42A27DB-BD31-4B8C-83A1-F6EECF244321}">
                <p14:modId xmlns:p14="http://schemas.microsoft.com/office/powerpoint/2010/main" val="2009779820"/>
              </p:ext>
            </p:extLst>
          </p:nvPr>
        </p:nvGraphicFramePr>
        <p:xfrm>
          <a:off x="903709" y="1377179"/>
          <a:ext cx="3250750" cy="2072120"/>
        </p:xfrm>
        <a:graphic>
          <a:graphicData uri="http://schemas.openxmlformats.org/drawingml/2006/table">
            <a:tbl>
              <a:tblPr firstRow="1" bandRow="1">
                <a:tableStyleId>{00A15C55-8517-42AA-B614-E9B94910E393}</a:tableStyleId>
              </a:tblPr>
              <a:tblGrid>
                <a:gridCol w="1625375">
                  <a:extLst>
                    <a:ext uri="{9D8B030D-6E8A-4147-A177-3AD203B41FA5}">
                      <a16:colId xmlns:a16="http://schemas.microsoft.com/office/drawing/2014/main" val="1016975261"/>
                    </a:ext>
                  </a:extLst>
                </a:gridCol>
                <a:gridCol w="1625375">
                  <a:extLst>
                    <a:ext uri="{9D8B030D-6E8A-4147-A177-3AD203B41FA5}">
                      <a16:colId xmlns:a16="http://schemas.microsoft.com/office/drawing/2014/main" val="3616670661"/>
                    </a:ext>
                  </a:extLst>
                </a:gridCol>
              </a:tblGrid>
              <a:tr h="453130">
                <a:tc gridSpan="2">
                  <a:txBody>
                    <a:bodyPr/>
                    <a:lstStyle/>
                    <a:p>
                      <a:pPr algn="ctr"/>
                      <a:r>
                        <a:rPr lang="en-US" sz="2400" dirty="0"/>
                        <a:t>Days of paperwork required to start a business</a:t>
                      </a:r>
                    </a:p>
                  </a:txBody>
                  <a:tcPr marL="68580" marR="68580" marT="34290" marB="34290">
                    <a:solidFill>
                      <a:srgbClr val="7030A0"/>
                    </a:solidFill>
                  </a:tcPr>
                </a:tc>
                <a:tc hMerge="1">
                  <a:txBody>
                    <a:bodyPr/>
                    <a:lstStyle/>
                    <a:p>
                      <a:endParaRPr lang="en-US" dirty="0"/>
                    </a:p>
                  </a:txBody>
                  <a:tcPr/>
                </a:tc>
                <a:extLst>
                  <a:ext uri="{0D108BD9-81ED-4DB2-BD59-A6C34878D82A}">
                    <a16:rowId xmlns:a16="http://schemas.microsoft.com/office/drawing/2014/main" val="403497636"/>
                  </a:ext>
                </a:extLst>
              </a:tr>
              <a:tr h="453130">
                <a:tc>
                  <a:txBody>
                    <a:bodyPr/>
                    <a:lstStyle/>
                    <a:p>
                      <a:r>
                        <a:rPr lang="en-US" sz="2100" b="1" dirty="0"/>
                        <a:t>USA</a:t>
                      </a:r>
                    </a:p>
                  </a:txBody>
                  <a:tcPr marL="68580" marR="68580" marT="34290" marB="34290"/>
                </a:tc>
                <a:tc>
                  <a:txBody>
                    <a:bodyPr/>
                    <a:lstStyle/>
                    <a:p>
                      <a:r>
                        <a:rPr lang="en-US" sz="2100" b="1" dirty="0"/>
                        <a:t>Italy</a:t>
                      </a:r>
                    </a:p>
                  </a:txBody>
                  <a:tcPr marL="68580" marR="68580" marT="34290" marB="34290"/>
                </a:tc>
                <a:extLst>
                  <a:ext uri="{0D108BD9-81ED-4DB2-BD59-A6C34878D82A}">
                    <a16:rowId xmlns:a16="http://schemas.microsoft.com/office/drawing/2014/main" val="2095189869"/>
                  </a:ext>
                </a:extLst>
              </a:tr>
              <a:tr h="453130">
                <a:tc>
                  <a:txBody>
                    <a:bodyPr/>
                    <a:lstStyle/>
                    <a:p>
                      <a:r>
                        <a:rPr lang="en-US" sz="2100" dirty="0"/>
                        <a:t>5</a:t>
                      </a:r>
                    </a:p>
                  </a:txBody>
                  <a:tcPr marL="68580" marR="68580" marT="34290" marB="34290"/>
                </a:tc>
                <a:tc>
                  <a:txBody>
                    <a:bodyPr/>
                    <a:lstStyle/>
                    <a:p>
                      <a:r>
                        <a:rPr lang="en-US" sz="2100" dirty="0"/>
                        <a:t>11</a:t>
                      </a:r>
                    </a:p>
                  </a:txBody>
                  <a:tcPr marL="68580" marR="68580" marT="34290" marB="34290"/>
                </a:tc>
                <a:extLst>
                  <a:ext uri="{0D108BD9-81ED-4DB2-BD59-A6C34878D82A}">
                    <a16:rowId xmlns:a16="http://schemas.microsoft.com/office/drawing/2014/main" val="1465689536"/>
                  </a:ext>
                </a:extLst>
              </a:tr>
            </a:tbl>
          </a:graphicData>
        </a:graphic>
      </p:graphicFrame>
      <p:graphicFrame>
        <p:nvGraphicFramePr>
          <p:cNvPr id="5" name="Content Placeholder 3">
            <a:extLst>
              <a:ext uri="{FF2B5EF4-FFF2-40B4-BE49-F238E27FC236}">
                <a16:creationId xmlns:a16="http://schemas.microsoft.com/office/drawing/2014/main" id="{6195661B-12D9-7BDB-C9E3-99E718EA6E16}"/>
              </a:ext>
            </a:extLst>
          </p:cNvPr>
          <p:cNvGraphicFramePr>
            <a:graphicFrameLocks/>
          </p:cNvGraphicFramePr>
          <p:nvPr>
            <p:extLst>
              <p:ext uri="{D42A27DB-BD31-4B8C-83A1-F6EECF244321}">
                <p14:modId xmlns:p14="http://schemas.microsoft.com/office/powerpoint/2010/main" val="2889893222"/>
              </p:ext>
            </p:extLst>
          </p:nvPr>
        </p:nvGraphicFramePr>
        <p:xfrm>
          <a:off x="5380043" y="1377179"/>
          <a:ext cx="3250750" cy="2072120"/>
        </p:xfrm>
        <a:graphic>
          <a:graphicData uri="http://schemas.openxmlformats.org/drawingml/2006/table">
            <a:tbl>
              <a:tblPr firstRow="1" bandRow="1">
                <a:tableStyleId>{00A15C55-8517-42AA-B614-E9B94910E393}</a:tableStyleId>
              </a:tblPr>
              <a:tblGrid>
                <a:gridCol w="1625375">
                  <a:extLst>
                    <a:ext uri="{9D8B030D-6E8A-4147-A177-3AD203B41FA5}">
                      <a16:colId xmlns:a16="http://schemas.microsoft.com/office/drawing/2014/main" val="1016975261"/>
                    </a:ext>
                  </a:extLst>
                </a:gridCol>
                <a:gridCol w="1625375">
                  <a:extLst>
                    <a:ext uri="{9D8B030D-6E8A-4147-A177-3AD203B41FA5}">
                      <a16:colId xmlns:a16="http://schemas.microsoft.com/office/drawing/2014/main" val="3616670661"/>
                    </a:ext>
                  </a:extLst>
                </a:gridCol>
              </a:tblGrid>
              <a:tr h="453130">
                <a:tc gridSpan="2">
                  <a:txBody>
                    <a:bodyPr/>
                    <a:lstStyle/>
                    <a:p>
                      <a:pPr algn="ctr"/>
                      <a:r>
                        <a:rPr lang="en-US" sz="2400" dirty="0"/>
                        <a:t>Cost of paperwork required to start a business</a:t>
                      </a:r>
                    </a:p>
                  </a:txBody>
                  <a:tcPr marL="68580" marR="68580" marT="34290" marB="34290">
                    <a:solidFill>
                      <a:srgbClr val="7030A0"/>
                    </a:solidFill>
                  </a:tcPr>
                </a:tc>
                <a:tc hMerge="1">
                  <a:txBody>
                    <a:bodyPr/>
                    <a:lstStyle/>
                    <a:p>
                      <a:endParaRPr lang="en-US" dirty="0"/>
                    </a:p>
                  </a:txBody>
                  <a:tcPr/>
                </a:tc>
                <a:extLst>
                  <a:ext uri="{0D108BD9-81ED-4DB2-BD59-A6C34878D82A}">
                    <a16:rowId xmlns:a16="http://schemas.microsoft.com/office/drawing/2014/main" val="403497636"/>
                  </a:ext>
                </a:extLst>
              </a:tr>
              <a:tr h="453130">
                <a:tc>
                  <a:txBody>
                    <a:bodyPr/>
                    <a:lstStyle/>
                    <a:p>
                      <a:r>
                        <a:rPr lang="en-US" sz="2100" b="1" dirty="0"/>
                        <a:t>USA</a:t>
                      </a:r>
                    </a:p>
                  </a:txBody>
                  <a:tcPr marL="68580" marR="68580" marT="34290" marB="34290"/>
                </a:tc>
                <a:tc>
                  <a:txBody>
                    <a:bodyPr/>
                    <a:lstStyle/>
                    <a:p>
                      <a:r>
                        <a:rPr lang="en-US" sz="2100" b="1" dirty="0"/>
                        <a:t>Italy</a:t>
                      </a:r>
                    </a:p>
                  </a:txBody>
                  <a:tcPr marL="68580" marR="68580" marT="34290" marB="34290"/>
                </a:tc>
                <a:extLst>
                  <a:ext uri="{0D108BD9-81ED-4DB2-BD59-A6C34878D82A}">
                    <a16:rowId xmlns:a16="http://schemas.microsoft.com/office/drawing/2014/main" val="2095189869"/>
                  </a:ext>
                </a:extLst>
              </a:tr>
              <a:tr h="453130">
                <a:tc>
                  <a:txBody>
                    <a:bodyPr/>
                    <a:lstStyle/>
                    <a:p>
                      <a:r>
                        <a:rPr lang="en-US" sz="2100" dirty="0"/>
                        <a:t>$800</a:t>
                      </a:r>
                    </a:p>
                  </a:txBody>
                  <a:tcPr marL="68580" marR="68580" marT="34290" marB="34290"/>
                </a:tc>
                <a:tc>
                  <a:txBody>
                    <a:bodyPr/>
                    <a:lstStyle/>
                    <a:p>
                      <a:r>
                        <a:rPr lang="en-US" sz="2100" dirty="0"/>
                        <a:t>$4,000</a:t>
                      </a:r>
                    </a:p>
                  </a:txBody>
                  <a:tcPr marL="68580" marR="68580" marT="34290" marB="34290"/>
                </a:tc>
                <a:extLst>
                  <a:ext uri="{0D108BD9-81ED-4DB2-BD59-A6C34878D82A}">
                    <a16:rowId xmlns:a16="http://schemas.microsoft.com/office/drawing/2014/main" val="1465689536"/>
                  </a:ext>
                </a:extLst>
              </a:tr>
            </a:tbl>
          </a:graphicData>
        </a:graphic>
      </p:graphicFrame>
      <p:graphicFrame>
        <p:nvGraphicFramePr>
          <p:cNvPr id="6" name="Content Placeholder 3">
            <a:extLst>
              <a:ext uri="{FF2B5EF4-FFF2-40B4-BE49-F238E27FC236}">
                <a16:creationId xmlns:a16="http://schemas.microsoft.com/office/drawing/2014/main" id="{CD3E3F04-A609-10F1-0548-12AB109646A9}"/>
              </a:ext>
            </a:extLst>
          </p:cNvPr>
          <p:cNvGraphicFramePr>
            <a:graphicFrameLocks/>
          </p:cNvGraphicFramePr>
          <p:nvPr>
            <p:extLst>
              <p:ext uri="{D42A27DB-BD31-4B8C-83A1-F6EECF244321}">
                <p14:modId xmlns:p14="http://schemas.microsoft.com/office/powerpoint/2010/main" val="3354316452"/>
              </p:ext>
            </p:extLst>
          </p:nvPr>
        </p:nvGraphicFramePr>
        <p:xfrm>
          <a:off x="2529084" y="3683478"/>
          <a:ext cx="4092126" cy="2777394"/>
        </p:xfrm>
        <a:graphic>
          <a:graphicData uri="http://schemas.openxmlformats.org/drawingml/2006/table">
            <a:tbl>
              <a:tblPr firstRow="1" bandRow="1">
                <a:tableStyleId>{00A15C55-8517-42AA-B614-E9B94910E393}</a:tableStyleId>
              </a:tblPr>
              <a:tblGrid>
                <a:gridCol w="2046063">
                  <a:extLst>
                    <a:ext uri="{9D8B030D-6E8A-4147-A177-3AD203B41FA5}">
                      <a16:colId xmlns:a16="http://schemas.microsoft.com/office/drawing/2014/main" val="1016975261"/>
                    </a:ext>
                  </a:extLst>
                </a:gridCol>
                <a:gridCol w="2046063">
                  <a:extLst>
                    <a:ext uri="{9D8B030D-6E8A-4147-A177-3AD203B41FA5}">
                      <a16:colId xmlns:a16="http://schemas.microsoft.com/office/drawing/2014/main" val="3616670661"/>
                    </a:ext>
                  </a:extLst>
                </a:gridCol>
              </a:tblGrid>
              <a:tr h="1146675">
                <a:tc gridSpan="2">
                  <a:txBody>
                    <a:bodyPr/>
                    <a:lstStyle/>
                    <a:p>
                      <a:pPr algn="ctr"/>
                      <a:r>
                        <a:rPr lang="en-US" sz="2400" dirty="0"/>
                        <a:t>Cost of paperwork required to build a warehouse</a:t>
                      </a:r>
                    </a:p>
                  </a:txBody>
                  <a:tcPr marL="68580" marR="68580" marT="34290" marB="34290">
                    <a:solidFill>
                      <a:srgbClr val="7030A0"/>
                    </a:solidFill>
                  </a:tcPr>
                </a:tc>
                <a:tc hMerge="1">
                  <a:txBody>
                    <a:bodyPr/>
                    <a:lstStyle/>
                    <a:p>
                      <a:endParaRPr lang="en-US" dirty="0"/>
                    </a:p>
                  </a:txBody>
                  <a:tcPr/>
                </a:tc>
                <a:extLst>
                  <a:ext uri="{0D108BD9-81ED-4DB2-BD59-A6C34878D82A}">
                    <a16:rowId xmlns:a16="http://schemas.microsoft.com/office/drawing/2014/main" val="403497636"/>
                  </a:ext>
                </a:extLst>
              </a:tr>
              <a:tr h="445674">
                <a:tc>
                  <a:txBody>
                    <a:bodyPr/>
                    <a:lstStyle/>
                    <a:p>
                      <a:r>
                        <a:rPr lang="en-US" sz="2100" b="1" dirty="0"/>
                        <a:t>USA</a:t>
                      </a:r>
                    </a:p>
                  </a:txBody>
                  <a:tcPr marL="68580" marR="68580" marT="34290" marB="34290"/>
                </a:tc>
                <a:tc>
                  <a:txBody>
                    <a:bodyPr/>
                    <a:lstStyle/>
                    <a:p>
                      <a:r>
                        <a:rPr lang="en-US" sz="2100" b="1" dirty="0"/>
                        <a:t>Italy</a:t>
                      </a:r>
                    </a:p>
                  </a:txBody>
                  <a:tcPr marL="68580" marR="68580" marT="34290" marB="34290"/>
                </a:tc>
                <a:extLst>
                  <a:ext uri="{0D108BD9-81ED-4DB2-BD59-A6C34878D82A}">
                    <a16:rowId xmlns:a16="http://schemas.microsoft.com/office/drawing/2014/main" val="2095189869"/>
                  </a:ext>
                </a:extLst>
              </a:tr>
              <a:tr h="1146675">
                <a:tc>
                  <a:txBody>
                    <a:bodyPr/>
                    <a:lstStyle/>
                    <a:p>
                      <a:r>
                        <a:rPr lang="en-US" sz="2400" dirty="0"/>
                        <a:t>1% of warehouse value</a:t>
                      </a:r>
                      <a:endParaRPr lang="en-US" sz="2100" dirty="0"/>
                    </a:p>
                  </a:txBody>
                  <a:tcPr marL="68580" marR="68580" marT="34290" marB="34290"/>
                </a:tc>
                <a:tc>
                  <a:txBody>
                    <a:bodyPr/>
                    <a:lstStyle/>
                    <a:p>
                      <a:r>
                        <a:rPr lang="en-US" sz="2400" dirty="0"/>
                        <a:t>4% of warehouse value</a:t>
                      </a:r>
                      <a:endParaRPr lang="en-US" sz="2100" dirty="0"/>
                    </a:p>
                  </a:txBody>
                  <a:tcPr marL="68580" marR="68580" marT="34290" marB="34290"/>
                </a:tc>
                <a:extLst>
                  <a:ext uri="{0D108BD9-81ED-4DB2-BD59-A6C34878D82A}">
                    <a16:rowId xmlns:a16="http://schemas.microsoft.com/office/drawing/2014/main" val="1465689536"/>
                  </a:ext>
                </a:extLst>
              </a:tr>
            </a:tbl>
          </a:graphicData>
        </a:graphic>
      </p:graphicFrame>
      <p:sp>
        <p:nvSpPr>
          <p:cNvPr id="3" name="Footer Placeholder 2">
            <a:extLst>
              <a:ext uri="{FF2B5EF4-FFF2-40B4-BE49-F238E27FC236}">
                <a16:creationId xmlns:a16="http://schemas.microsoft.com/office/drawing/2014/main" id="{AAB2DA68-8B59-F42F-00A1-F6718E502764}"/>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7" name="Slide Number Placeholder 6">
            <a:extLst>
              <a:ext uri="{FF2B5EF4-FFF2-40B4-BE49-F238E27FC236}">
                <a16:creationId xmlns:a16="http://schemas.microsoft.com/office/drawing/2014/main" id="{D348B015-DACA-25F6-7B44-B6515674BF73}"/>
              </a:ext>
            </a:extLst>
          </p:cNvPr>
          <p:cNvSpPr>
            <a:spLocks noGrp="1"/>
          </p:cNvSpPr>
          <p:nvPr>
            <p:ph type="sldNum" sz="quarter" idx="11"/>
          </p:nvPr>
        </p:nvSpPr>
        <p:spPr/>
        <p:txBody>
          <a:bodyPr/>
          <a:lstStyle/>
          <a:p>
            <a:fld id="{8010B76C-C533-3848-ADE6-F03E9FE1ACEB}" type="slidenum">
              <a:rPr lang="en-US" smtClean="0"/>
              <a:pPr/>
              <a:t>13</a:t>
            </a:fld>
            <a:endParaRPr lang="en-US" dirty="0"/>
          </a:p>
        </p:txBody>
      </p:sp>
    </p:spTree>
    <p:extLst>
      <p:ext uri="{BB962C8B-B14F-4D97-AF65-F5344CB8AC3E}">
        <p14:creationId xmlns:p14="http://schemas.microsoft.com/office/powerpoint/2010/main" val="370821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CEAC4-8B2D-CE05-6C4C-5208CED26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2C420-F3E0-8512-6BA9-36308A2E48EF}"/>
              </a:ext>
            </a:extLst>
          </p:cNvPr>
          <p:cNvSpPr>
            <a:spLocks noGrp="1"/>
          </p:cNvSpPr>
          <p:nvPr>
            <p:ph type="title"/>
          </p:nvPr>
        </p:nvSpPr>
        <p:spPr/>
        <p:txBody>
          <a:bodyPr/>
          <a:lstStyle/>
          <a:p>
            <a:r>
              <a:rPr lang="en-US" dirty="0"/>
              <a:t>Other EU countries prove the point</a:t>
            </a:r>
          </a:p>
        </p:txBody>
      </p:sp>
      <p:sp>
        <p:nvSpPr>
          <p:cNvPr id="3" name="Content Placeholder 2">
            <a:extLst>
              <a:ext uri="{FF2B5EF4-FFF2-40B4-BE49-F238E27FC236}">
                <a16:creationId xmlns:a16="http://schemas.microsoft.com/office/drawing/2014/main" id="{C0D759D1-735B-B81F-A9E0-D3D1540E6A8B}"/>
              </a:ext>
            </a:extLst>
          </p:cNvPr>
          <p:cNvSpPr>
            <a:spLocks noGrp="1"/>
          </p:cNvSpPr>
          <p:nvPr>
            <p:ph idx="1"/>
          </p:nvPr>
        </p:nvSpPr>
        <p:spPr/>
        <p:txBody>
          <a:bodyPr/>
          <a:lstStyle/>
          <a:p>
            <a:r>
              <a:rPr lang="en-US" dirty="0"/>
              <a:t>UK, Germany, Spain, France did not experience stunted growth like Italy</a:t>
            </a:r>
          </a:p>
          <a:p>
            <a:endParaRPr lang="en-US" dirty="0"/>
          </a:p>
          <a:p>
            <a:r>
              <a:rPr lang="en-US" dirty="0"/>
              <a:t>And, as of 2019 (pre-pandemic), Italy does worse </a:t>
            </a:r>
            <a:r>
              <a:rPr lang="en-US" i="1" u="sng" dirty="0"/>
              <a:t>on both dimensions</a:t>
            </a:r>
            <a:r>
              <a:rPr lang="en-US" dirty="0"/>
              <a:t> (over-regulation and on need to tax) than all these countries!</a:t>
            </a:r>
          </a:p>
          <a:p>
            <a:endParaRPr lang="en-US" dirty="0"/>
          </a:p>
          <a:p>
            <a:endParaRPr lang="en-US" dirty="0"/>
          </a:p>
        </p:txBody>
      </p:sp>
      <p:sp>
        <p:nvSpPr>
          <p:cNvPr id="4" name="Footer Placeholder 3">
            <a:extLst>
              <a:ext uri="{FF2B5EF4-FFF2-40B4-BE49-F238E27FC236}">
                <a16:creationId xmlns:a16="http://schemas.microsoft.com/office/drawing/2014/main" id="{091CD701-9D66-9FF9-947D-D771966BC867}"/>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13F76FDF-D251-61C1-10D8-69E3FB32E6A3}"/>
              </a:ext>
            </a:extLst>
          </p:cNvPr>
          <p:cNvSpPr>
            <a:spLocks noGrp="1"/>
          </p:cNvSpPr>
          <p:nvPr>
            <p:ph type="sldNum" sz="quarter" idx="11"/>
          </p:nvPr>
        </p:nvSpPr>
        <p:spPr/>
        <p:txBody>
          <a:bodyPr/>
          <a:lstStyle/>
          <a:p>
            <a:fld id="{8010B76C-C533-3848-ADE6-F03E9FE1ACEB}" type="slidenum">
              <a:rPr lang="en-US" smtClean="0"/>
              <a:pPr/>
              <a:t>14</a:t>
            </a:fld>
            <a:endParaRPr lang="en-US" dirty="0"/>
          </a:p>
        </p:txBody>
      </p:sp>
      <p:graphicFrame>
        <p:nvGraphicFramePr>
          <p:cNvPr id="6" name="Table 5">
            <a:extLst>
              <a:ext uri="{FF2B5EF4-FFF2-40B4-BE49-F238E27FC236}">
                <a16:creationId xmlns:a16="http://schemas.microsoft.com/office/drawing/2014/main" id="{76A5037F-A34F-8656-6B27-68A7808077B0}"/>
              </a:ext>
            </a:extLst>
          </p:cNvPr>
          <p:cNvGraphicFramePr>
            <a:graphicFrameLocks noGrp="1"/>
          </p:cNvGraphicFramePr>
          <p:nvPr>
            <p:extLst>
              <p:ext uri="{D42A27DB-BD31-4B8C-83A1-F6EECF244321}">
                <p14:modId xmlns:p14="http://schemas.microsoft.com/office/powerpoint/2010/main" val="422137712"/>
              </p:ext>
            </p:extLst>
          </p:nvPr>
        </p:nvGraphicFramePr>
        <p:xfrm>
          <a:off x="1297173" y="3143021"/>
          <a:ext cx="6293994" cy="2706267"/>
        </p:xfrm>
        <a:graphic>
          <a:graphicData uri="http://schemas.openxmlformats.org/drawingml/2006/table">
            <a:tbl>
              <a:tblPr firstRow="1" bandRow="1">
                <a:tableStyleId>{7E9639D4-E3E2-4D34-9284-5A2195B3D0D7}</a:tableStyleId>
              </a:tblPr>
              <a:tblGrid>
                <a:gridCol w="1360967">
                  <a:extLst>
                    <a:ext uri="{9D8B030D-6E8A-4147-A177-3AD203B41FA5}">
                      <a16:colId xmlns:a16="http://schemas.microsoft.com/office/drawing/2014/main" val="959274640"/>
                    </a:ext>
                  </a:extLst>
                </a:gridCol>
                <a:gridCol w="2236086">
                  <a:extLst>
                    <a:ext uri="{9D8B030D-6E8A-4147-A177-3AD203B41FA5}">
                      <a16:colId xmlns:a16="http://schemas.microsoft.com/office/drawing/2014/main" val="2298572094"/>
                    </a:ext>
                  </a:extLst>
                </a:gridCol>
                <a:gridCol w="2696941">
                  <a:extLst>
                    <a:ext uri="{9D8B030D-6E8A-4147-A177-3AD203B41FA5}">
                      <a16:colId xmlns:a16="http://schemas.microsoft.com/office/drawing/2014/main" val="3002376834"/>
                    </a:ext>
                  </a:extLst>
                </a:gridCol>
              </a:tblGrid>
              <a:tr h="481227">
                <a:tc>
                  <a:txBody>
                    <a:bodyPr/>
                    <a:lstStyle/>
                    <a:p>
                      <a:endParaRPr lang="en-US" dirty="0"/>
                    </a:p>
                  </a:txBody>
                  <a:tcPr/>
                </a:tc>
                <a:tc>
                  <a:txBody>
                    <a:bodyPr/>
                    <a:lstStyle/>
                    <a:p>
                      <a:r>
                        <a:rPr lang="en-US" dirty="0"/>
                        <a:t>Ease of Doing Business</a:t>
                      </a:r>
                    </a:p>
                  </a:txBody>
                  <a:tcPr/>
                </a:tc>
                <a:tc>
                  <a:txBody>
                    <a:bodyPr/>
                    <a:lstStyle/>
                    <a:p>
                      <a:r>
                        <a:rPr lang="en-US" dirty="0"/>
                        <a:t>Debt/GDP ratio (need to tax)</a:t>
                      </a:r>
                    </a:p>
                  </a:txBody>
                  <a:tcPr/>
                </a:tc>
                <a:extLst>
                  <a:ext uri="{0D108BD9-81ED-4DB2-BD59-A6C34878D82A}">
                    <a16:rowId xmlns:a16="http://schemas.microsoft.com/office/drawing/2014/main" val="1039793574"/>
                  </a:ext>
                </a:extLst>
              </a:tr>
              <a:tr h="370840">
                <a:tc>
                  <a:txBody>
                    <a:bodyPr/>
                    <a:lstStyle/>
                    <a:p>
                      <a:r>
                        <a:rPr lang="en-US" sz="1800" b="1" dirty="0"/>
                        <a:t>USA</a:t>
                      </a:r>
                    </a:p>
                  </a:txBody>
                  <a:tcPr/>
                </a:tc>
                <a:tc>
                  <a:txBody>
                    <a:bodyPr/>
                    <a:lstStyle/>
                    <a:p>
                      <a:r>
                        <a:rPr lang="en-US" sz="1800" b="1" dirty="0">
                          <a:solidFill>
                            <a:srgbClr val="00B050"/>
                          </a:solidFill>
                        </a:rPr>
                        <a:t>8</a:t>
                      </a:r>
                    </a:p>
                  </a:txBody>
                  <a:tcPr/>
                </a:tc>
                <a:tc>
                  <a:txBody>
                    <a:bodyPr/>
                    <a:lstStyle/>
                    <a:p>
                      <a:r>
                        <a:rPr lang="en-US" sz="1800" b="1" dirty="0"/>
                        <a:t>100%</a:t>
                      </a:r>
                    </a:p>
                  </a:txBody>
                  <a:tcPr/>
                </a:tc>
                <a:extLst>
                  <a:ext uri="{0D108BD9-81ED-4DB2-BD59-A6C34878D82A}">
                    <a16:rowId xmlns:a16="http://schemas.microsoft.com/office/drawing/2014/main" val="1233774473"/>
                  </a:ext>
                </a:extLst>
              </a:tr>
              <a:tr h="370840">
                <a:tc>
                  <a:txBody>
                    <a:bodyPr/>
                    <a:lstStyle/>
                    <a:p>
                      <a:r>
                        <a:rPr lang="en-US" sz="1800" b="1" dirty="0"/>
                        <a:t>UK</a:t>
                      </a:r>
                    </a:p>
                  </a:txBody>
                  <a:tcPr/>
                </a:tc>
                <a:tc>
                  <a:txBody>
                    <a:bodyPr/>
                    <a:lstStyle/>
                    <a:p>
                      <a:r>
                        <a:rPr lang="en-US" sz="1800" b="1" dirty="0">
                          <a:solidFill>
                            <a:srgbClr val="00B050"/>
                          </a:solidFill>
                        </a:rPr>
                        <a:t>9</a:t>
                      </a:r>
                    </a:p>
                  </a:txBody>
                  <a:tcPr/>
                </a:tc>
                <a:tc>
                  <a:txBody>
                    <a:bodyPr/>
                    <a:lstStyle/>
                    <a:p>
                      <a:r>
                        <a:rPr lang="en-US" sz="1800" b="1" dirty="0">
                          <a:solidFill>
                            <a:srgbClr val="00B050"/>
                          </a:solidFill>
                        </a:rPr>
                        <a:t>80%</a:t>
                      </a:r>
                    </a:p>
                  </a:txBody>
                  <a:tcPr/>
                </a:tc>
                <a:extLst>
                  <a:ext uri="{0D108BD9-81ED-4DB2-BD59-A6C34878D82A}">
                    <a16:rowId xmlns:a16="http://schemas.microsoft.com/office/drawing/2014/main" val="469590332"/>
                  </a:ext>
                </a:extLst>
              </a:tr>
              <a:tr h="370840">
                <a:tc>
                  <a:txBody>
                    <a:bodyPr/>
                    <a:lstStyle/>
                    <a:p>
                      <a:r>
                        <a:rPr lang="en-US" sz="1800" b="1" dirty="0"/>
                        <a:t>Germany</a:t>
                      </a:r>
                    </a:p>
                  </a:txBody>
                  <a:tcPr/>
                </a:tc>
                <a:tc>
                  <a:txBody>
                    <a:bodyPr/>
                    <a:lstStyle/>
                    <a:p>
                      <a:r>
                        <a:rPr lang="en-US" sz="1800" b="1" dirty="0"/>
                        <a:t>24</a:t>
                      </a:r>
                    </a:p>
                  </a:txBody>
                  <a:tcPr/>
                </a:tc>
                <a:tc>
                  <a:txBody>
                    <a:bodyPr/>
                    <a:lstStyle/>
                    <a:p>
                      <a:r>
                        <a:rPr lang="en-US" sz="1800" b="1" dirty="0">
                          <a:solidFill>
                            <a:srgbClr val="00B050"/>
                          </a:solidFill>
                        </a:rPr>
                        <a:t>60%</a:t>
                      </a:r>
                    </a:p>
                  </a:txBody>
                  <a:tcPr/>
                </a:tc>
                <a:extLst>
                  <a:ext uri="{0D108BD9-81ED-4DB2-BD59-A6C34878D82A}">
                    <a16:rowId xmlns:a16="http://schemas.microsoft.com/office/drawing/2014/main" val="3270691061"/>
                  </a:ext>
                </a:extLst>
              </a:tr>
              <a:tr h="370840">
                <a:tc>
                  <a:txBody>
                    <a:bodyPr/>
                    <a:lstStyle/>
                    <a:p>
                      <a:r>
                        <a:rPr lang="en-US" sz="1800" b="1" dirty="0"/>
                        <a:t>Spain</a:t>
                      </a:r>
                    </a:p>
                  </a:txBody>
                  <a:tcPr/>
                </a:tc>
                <a:tc>
                  <a:txBody>
                    <a:bodyPr/>
                    <a:lstStyle/>
                    <a:p>
                      <a:r>
                        <a:rPr lang="en-US" sz="1800" b="1" dirty="0"/>
                        <a:t>30</a:t>
                      </a:r>
                    </a:p>
                  </a:txBody>
                  <a:tcPr/>
                </a:tc>
                <a:tc>
                  <a:txBody>
                    <a:bodyPr/>
                    <a:lstStyle/>
                    <a:p>
                      <a:r>
                        <a:rPr lang="en-US" sz="1800" b="1" dirty="0"/>
                        <a:t>100%</a:t>
                      </a:r>
                    </a:p>
                  </a:txBody>
                  <a:tcPr/>
                </a:tc>
                <a:extLst>
                  <a:ext uri="{0D108BD9-81ED-4DB2-BD59-A6C34878D82A}">
                    <a16:rowId xmlns:a16="http://schemas.microsoft.com/office/drawing/2014/main" val="2537704063"/>
                  </a:ext>
                </a:extLst>
              </a:tr>
              <a:tr h="370840">
                <a:tc>
                  <a:txBody>
                    <a:bodyPr/>
                    <a:lstStyle/>
                    <a:p>
                      <a:r>
                        <a:rPr lang="en-US" sz="1800" b="1" dirty="0"/>
                        <a:t>France</a:t>
                      </a:r>
                    </a:p>
                  </a:txBody>
                  <a:tcPr/>
                </a:tc>
                <a:tc>
                  <a:txBody>
                    <a:bodyPr/>
                    <a:lstStyle/>
                    <a:p>
                      <a:r>
                        <a:rPr lang="en-US" sz="1800" b="1" dirty="0"/>
                        <a:t>32</a:t>
                      </a:r>
                    </a:p>
                  </a:txBody>
                  <a:tcPr/>
                </a:tc>
                <a:tc>
                  <a:txBody>
                    <a:bodyPr/>
                    <a:lstStyle/>
                    <a:p>
                      <a:r>
                        <a:rPr lang="en-US" sz="1800" b="1" dirty="0"/>
                        <a:t>100%</a:t>
                      </a:r>
                    </a:p>
                  </a:txBody>
                  <a:tcPr/>
                </a:tc>
                <a:extLst>
                  <a:ext uri="{0D108BD9-81ED-4DB2-BD59-A6C34878D82A}">
                    <a16:rowId xmlns:a16="http://schemas.microsoft.com/office/drawing/2014/main" val="2430407477"/>
                  </a:ext>
                </a:extLst>
              </a:tr>
              <a:tr h="370840">
                <a:tc>
                  <a:txBody>
                    <a:bodyPr/>
                    <a:lstStyle/>
                    <a:p>
                      <a:r>
                        <a:rPr lang="en-US" sz="1800" b="1" dirty="0"/>
                        <a:t>Italy</a:t>
                      </a:r>
                    </a:p>
                  </a:txBody>
                  <a:tcPr/>
                </a:tc>
                <a:tc>
                  <a:txBody>
                    <a:bodyPr/>
                    <a:lstStyle/>
                    <a:p>
                      <a:r>
                        <a:rPr lang="en-US" sz="1800" b="1" dirty="0">
                          <a:solidFill>
                            <a:srgbClr val="FF0000"/>
                          </a:solidFill>
                        </a:rPr>
                        <a:t>51</a:t>
                      </a:r>
                    </a:p>
                  </a:txBody>
                  <a:tcPr/>
                </a:tc>
                <a:tc>
                  <a:txBody>
                    <a:bodyPr/>
                    <a:lstStyle/>
                    <a:p>
                      <a:r>
                        <a:rPr lang="en-US" sz="1800" b="1" dirty="0">
                          <a:solidFill>
                            <a:srgbClr val="FF0000"/>
                          </a:solidFill>
                        </a:rPr>
                        <a:t>130%</a:t>
                      </a:r>
                    </a:p>
                  </a:txBody>
                  <a:tcPr/>
                </a:tc>
                <a:extLst>
                  <a:ext uri="{0D108BD9-81ED-4DB2-BD59-A6C34878D82A}">
                    <a16:rowId xmlns:a16="http://schemas.microsoft.com/office/drawing/2014/main" val="1013809709"/>
                  </a:ext>
                </a:extLst>
              </a:tr>
            </a:tbl>
          </a:graphicData>
        </a:graphic>
      </p:graphicFrame>
    </p:spTree>
    <p:extLst>
      <p:ext uri="{BB962C8B-B14F-4D97-AF65-F5344CB8AC3E}">
        <p14:creationId xmlns:p14="http://schemas.microsoft.com/office/powerpoint/2010/main" val="853387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232-F3D8-6CE9-3435-1D0D92D9DA0E}"/>
              </a:ext>
            </a:extLst>
          </p:cNvPr>
          <p:cNvSpPr>
            <a:spLocks noGrp="1"/>
          </p:cNvSpPr>
          <p:nvPr>
            <p:ph type="title"/>
          </p:nvPr>
        </p:nvSpPr>
        <p:spPr/>
        <p:txBody>
          <a:bodyPr>
            <a:normAutofit/>
          </a:bodyPr>
          <a:lstStyle/>
          <a:p>
            <a:r>
              <a:rPr lang="en-US" dirty="0"/>
              <a:t>Fortunately, the US is still comparatively good on regulation</a:t>
            </a:r>
          </a:p>
        </p:txBody>
      </p:sp>
      <p:sp>
        <p:nvSpPr>
          <p:cNvPr id="4" name="Footer Placeholder 3">
            <a:extLst>
              <a:ext uri="{FF2B5EF4-FFF2-40B4-BE49-F238E27FC236}">
                <a16:creationId xmlns:a16="http://schemas.microsoft.com/office/drawing/2014/main" id="{18BEB96F-4735-1EF4-21B4-FC306C649F94}"/>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BBA39459-DE88-0CA9-D1C8-14F306B1A86F}"/>
              </a:ext>
            </a:extLst>
          </p:cNvPr>
          <p:cNvSpPr>
            <a:spLocks noGrp="1"/>
          </p:cNvSpPr>
          <p:nvPr>
            <p:ph type="sldNum" sz="quarter" idx="11"/>
          </p:nvPr>
        </p:nvSpPr>
        <p:spPr/>
        <p:txBody>
          <a:bodyPr/>
          <a:lstStyle/>
          <a:p>
            <a:fld id="{8010B76C-C533-3848-ADE6-F03E9FE1ACEB}" type="slidenum">
              <a:rPr lang="en-US" smtClean="0"/>
              <a:pPr/>
              <a:t>15</a:t>
            </a:fld>
            <a:endParaRPr lang="en-US" dirty="0"/>
          </a:p>
        </p:txBody>
      </p:sp>
      <p:pic>
        <p:nvPicPr>
          <p:cNvPr id="7" name="Picture 6">
            <a:extLst>
              <a:ext uri="{FF2B5EF4-FFF2-40B4-BE49-F238E27FC236}">
                <a16:creationId xmlns:a16="http://schemas.microsoft.com/office/drawing/2014/main" id="{6F6C5899-FDBF-A793-46E0-435C3576E4BC}"/>
              </a:ext>
            </a:extLst>
          </p:cNvPr>
          <p:cNvPicPr>
            <a:picLocks noChangeAspect="1"/>
          </p:cNvPicPr>
          <p:nvPr/>
        </p:nvPicPr>
        <p:blipFill>
          <a:blip r:embed="rId2"/>
          <a:stretch>
            <a:fillRect/>
          </a:stretch>
        </p:blipFill>
        <p:spPr>
          <a:xfrm>
            <a:off x="635929" y="1777431"/>
            <a:ext cx="7872142" cy="4686706"/>
          </a:xfrm>
          <a:prstGeom prst="rect">
            <a:avLst/>
          </a:prstGeom>
        </p:spPr>
      </p:pic>
      <p:sp>
        <p:nvSpPr>
          <p:cNvPr id="3" name="Rectangle: Rounded Corners 2">
            <a:extLst>
              <a:ext uri="{FF2B5EF4-FFF2-40B4-BE49-F238E27FC236}">
                <a16:creationId xmlns:a16="http://schemas.microsoft.com/office/drawing/2014/main" id="{1E3A5506-F853-EE4E-311E-E060D61B9256}"/>
              </a:ext>
            </a:extLst>
          </p:cNvPr>
          <p:cNvSpPr/>
          <p:nvPr/>
        </p:nvSpPr>
        <p:spPr>
          <a:xfrm>
            <a:off x="861237" y="1688700"/>
            <a:ext cx="1828800" cy="177563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A87A2E9-564A-F973-42F4-9A4DAA53ABEA}"/>
              </a:ext>
            </a:extLst>
          </p:cNvPr>
          <p:cNvSpPr/>
          <p:nvPr/>
        </p:nvSpPr>
        <p:spPr>
          <a:xfrm>
            <a:off x="875411" y="3733695"/>
            <a:ext cx="1828800" cy="177563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4E9EFA-9204-C664-C993-4E16E4BE5630}"/>
              </a:ext>
            </a:extLst>
          </p:cNvPr>
          <p:cNvSpPr txBox="1"/>
          <p:nvPr/>
        </p:nvSpPr>
        <p:spPr>
          <a:xfrm>
            <a:off x="861237" y="1164002"/>
            <a:ext cx="7225553" cy="369332"/>
          </a:xfrm>
          <a:prstGeom prst="rect">
            <a:avLst/>
          </a:prstGeom>
          <a:noFill/>
        </p:spPr>
        <p:txBody>
          <a:bodyPr wrap="square" rtlCol="0">
            <a:spAutoFit/>
          </a:bodyPr>
          <a:lstStyle/>
          <a:p>
            <a:r>
              <a:rPr lang="en-US" dirty="0"/>
              <a:t>CEOs who say that regulations majorly interfere with value creation</a:t>
            </a:r>
          </a:p>
        </p:txBody>
      </p:sp>
    </p:spTree>
    <p:extLst>
      <p:ext uri="{BB962C8B-B14F-4D97-AF65-F5344CB8AC3E}">
        <p14:creationId xmlns:p14="http://schemas.microsoft.com/office/powerpoint/2010/main" val="89649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CC3F-DFDF-114B-3885-3BD03D74A4B9}"/>
              </a:ext>
            </a:extLst>
          </p:cNvPr>
          <p:cNvSpPr>
            <a:spLocks noGrp="1"/>
          </p:cNvSpPr>
          <p:nvPr>
            <p:ph type="title"/>
          </p:nvPr>
        </p:nvSpPr>
        <p:spPr/>
        <p:txBody>
          <a:bodyPr/>
          <a:lstStyle/>
          <a:p>
            <a:r>
              <a:rPr lang="en-US" dirty="0"/>
              <a:t>But regulation is increasing fast in the US, too</a:t>
            </a:r>
          </a:p>
        </p:txBody>
      </p:sp>
      <p:sp>
        <p:nvSpPr>
          <p:cNvPr id="4" name="Footer Placeholder 3">
            <a:extLst>
              <a:ext uri="{FF2B5EF4-FFF2-40B4-BE49-F238E27FC236}">
                <a16:creationId xmlns:a16="http://schemas.microsoft.com/office/drawing/2014/main" id="{50816CA3-20B7-99AA-6608-0A0ADA12A3AF}"/>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53C33DAB-6F59-7624-C208-6A0E716985FE}"/>
              </a:ext>
            </a:extLst>
          </p:cNvPr>
          <p:cNvSpPr>
            <a:spLocks noGrp="1"/>
          </p:cNvSpPr>
          <p:nvPr>
            <p:ph type="sldNum" sz="quarter" idx="11"/>
          </p:nvPr>
        </p:nvSpPr>
        <p:spPr/>
        <p:txBody>
          <a:bodyPr/>
          <a:lstStyle/>
          <a:p>
            <a:fld id="{8010B76C-C533-3848-ADE6-F03E9FE1ACEB}" type="slidenum">
              <a:rPr lang="en-US" smtClean="0"/>
              <a:pPr/>
              <a:t>16</a:t>
            </a:fld>
            <a:endParaRPr lang="en-US" dirty="0"/>
          </a:p>
        </p:txBody>
      </p:sp>
      <p:pic>
        <p:nvPicPr>
          <p:cNvPr id="7" name="Picture 6">
            <a:extLst>
              <a:ext uri="{FF2B5EF4-FFF2-40B4-BE49-F238E27FC236}">
                <a16:creationId xmlns:a16="http://schemas.microsoft.com/office/drawing/2014/main" id="{5800F34D-F3CE-5EA1-7C7C-24EF13161A41}"/>
              </a:ext>
            </a:extLst>
          </p:cNvPr>
          <p:cNvPicPr>
            <a:picLocks noChangeAspect="1"/>
          </p:cNvPicPr>
          <p:nvPr/>
        </p:nvPicPr>
        <p:blipFill>
          <a:blip r:embed="rId2"/>
          <a:stretch>
            <a:fillRect/>
          </a:stretch>
        </p:blipFill>
        <p:spPr>
          <a:xfrm>
            <a:off x="1379551" y="1303244"/>
            <a:ext cx="6384898" cy="4804478"/>
          </a:xfrm>
          <a:prstGeom prst="rect">
            <a:avLst/>
          </a:prstGeom>
        </p:spPr>
      </p:pic>
    </p:spTree>
    <p:extLst>
      <p:ext uri="{BB962C8B-B14F-4D97-AF65-F5344CB8AC3E}">
        <p14:creationId xmlns:p14="http://schemas.microsoft.com/office/powerpoint/2010/main" val="147252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CEDA-5017-F023-7AD1-179C8965DCF1}"/>
              </a:ext>
            </a:extLst>
          </p:cNvPr>
          <p:cNvSpPr>
            <a:spLocks noGrp="1"/>
          </p:cNvSpPr>
          <p:nvPr>
            <p:ph type="title"/>
          </p:nvPr>
        </p:nvSpPr>
        <p:spPr/>
        <p:txBody>
          <a:bodyPr/>
          <a:lstStyle/>
          <a:p>
            <a:r>
              <a:rPr lang="en-US" dirty="0"/>
              <a:t>In conclusion ...</a:t>
            </a:r>
          </a:p>
        </p:txBody>
      </p:sp>
      <p:sp>
        <p:nvSpPr>
          <p:cNvPr id="3" name="Content Placeholder 2">
            <a:extLst>
              <a:ext uri="{FF2B5EF4-FFF2-40B4-BE49-F238E27FC236}">
                <a16:creationId xmlns:a16="http://schemas.microsoft.com/office/drawing/2014/main" id="{2513BA58-06B2-33D5-E44C-3D83FB456D74}"/>
              </a:ext>
            </a:extLst>
          </p:cNvPr>
          <p:cNvSpPr>
            <a:spLocks noGrp="1"/>
          </p:cNvSpPr>
          <p:nvPr>
            <p:ph idx="1"/>
          </p:nvPr>
        </p:nvSpPr>
        <p:spPr/>
        <p:txBody>
          <a:bodyPr/>
          <a:lstStyle/>
          <a:p>
            <a:endParaRPr lang="en-US" dirty="0"/>
          </a:p>
          <a:p>
            <a:r>
              <a:rPr lang="en-US" dirty="0"/>
              <a:t>CEOs say that economic growth is majorly limited by regulation and taxes</a:t>
            </a:r>
          </a:p>
          <a:p>
            <a:endParaRPr lang="en-US" dirty="0"/>
          </a:p>
          <a:p>
            <a:r>
              <a:rPr lang="en-US" dirty="0"/>
              <a:t>On taxes, US is now more broke than Italy in 1990, so taxes will get worse fast</a:t>
            </a:r>
          </a:p>
          <a:p>
            <a:endParaRPr lang="en-US" dirty="0"/>
          </a:p>
          <a:p>
            <a:r>
              <a:rPr lang="en-US" dirty="0"/>
              <a:t>On regulation, US is still less regulated than Italy (and the world)</a:t>
            </a:r>
          </a:p>
          <a:p>
            <a:endParaRPr lang="en-US" dirty="0"/>
          </a:p>
          <a:p>
            <a:r>
              <a:rPr lang="en-US" dirty="0"/>
              <a:t>Maybe the US is under-regulated, but …</a:t>
            </a:r>
          </a:p>
          <a:p>
            <a:endParaRPr lang="en-US" dirty="0"/>
          </a:p>
          <a:p>
            <a:r>
              <a:rPr lang="en-US" dirty="0"/>
              <a:t>IF we </a:t>
            </a:r>
            <a:r>
              <a:rPr lang="en-US"/>
              <a:t>want economic growth</a:t>
            </a:r>
            <a:r>
              <a:rPr lang="en-US" dirty="0"/>
              <a:t>, it’s critical for the US to preserve this source of competitive advantage</a:t>
            </a:r>
          </a:p>
        </p:txBody>
      </p:sp>
      <p:sp>
        <p:nvSpPr>
          <p:cNvPr id="4" name="Footer Placeholder 3">
            <a:extLst>
              <a:ext uri="{FF2B5EF4-FFF2-40B4-BE49-F238E27FC236}">
                <a16:creationId xmlns:a16="http://schemas.microsoft.com/office/drawing/2014/main" id="{AD8AFA95-92AA-83DA-D399-9F0BD3034A5D}"/>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A502FF7A-46B6-E019-5DF8-FD6D115BACC1}"/>
              </a:ext>
            </a:extLst>
          </p:cNvPr>
          <p:cNvSpPr>
            <a:spLocks noGrp="1"/>
          </p:cNvSpPr>
          <p:nvPr>
            <p:ph type="sldNum" sz="quarter" idx="11"/>
          </p:nvPr>
        </p:nvSpPr>
        <p:spPr/>
        <p:txBody>
          <a:bodyPr/>
          <a:lstStyle/>
          <a:p>
            <a:fld id="{8010B76C-C533-3848-ADE6-F03E9FE1ACEB}" type="slidenum">
              <a:rPr lang="en-US" smtClean="0"/>
              <a:pPr/>
              <a:t>17</a:t>
            </a:fld>
            <a:endParaRPr lang="en-US" dirty="0"/>
          </a:p>
        </p:txBody>
      </p:sp>
    </p:spTree>
    <p:extLst>
      <p:ext uri="{BB962C8B-B14F-4D97-AF65-F5344CB8AC3E}">
        <p14:creationId xmlns:p14="http://schemas.microsoft.com/office/powerpoint/2010/main" val="259613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0284-536B-7F9D-8BD1-E2BE67813BD8}"/>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4AE46AA9-5A63-5834-D03B-929E4888613E}"/>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400" dirty="0"/>
              <a:t>AMA</a:t>
            </a:r>
          </a:p>
          <a:p>
            <a:pPr marL="0" indent="0" algn="ctr">
              <a:buNone/>
            </a:pPr>
            <a:r>
              <a:rPr lang="en-US" sz="3200" dirty="0"/>
              <a:t>(ask me anything)</a:t>
            </a:r>
            <a:endParaRPr lang="en-US" sz="4000" dirty="0"/>
          </a:p>
        </p:txBody>
      </p:sp>
      <p:sp>
        <p:nvSpPr>
          <p:cNvPr id="3" name="Footer Placeholder 2">
            <a:extLst>
              <a:ext uri="{FF2B5EF4-FFF2-40B4-BE49-F238E27FC236}">
                <a16:creationId xmlns:a16="http://schemas.microsoft.com/office/drawing/2014/main" id="{CF1EEF62-713F-F628-8D86-4FEF293C6E0A}"/>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C9EFEC05-D728-1A6B-8CF4-9CC7CA6946D4}"/>
              </a:ext>
            </a:extLst>
          </p:cNvPr>
          <p:cNvSpPr>
            <a:spLocks noGrp="1"/>
          </p:cNvSpPr>
          <p:nvPr>
            <p:ph type="sldNum" sz="quarter" idx="11"/>
          </p:nvPr>
        </p:nvSpPr>
        <p:spPr/>
        <p:txBody>
          <a:bodyPr/>
          <a:lstStyle/>
          <a:p>
            <a:fld id="{8010B76C-C533-3848-ADE6-F03E9FE1ACEB}" type="slidenum">
              <a:rPr lang="en-US" smtClean="0"/>
              <a:pPr/>
              <a:t>18</a:t>
            </a:fld>
            <a:endParaRPr lang="en-US" dirty="0"/>
          </a:p>
        </p:txBody>
      </p:sp>
    </p:spTree>
    <p:extLst>
      <p:ext uri="{BB962C8B-B14F-4D97-AF65-F5344CB8AC3E}">
        <p14:creationId xmlns:p14="http://schemas.microsoft.com/office/powerpoint/2010/main" val="297945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4339-21BA-54A5-DC43-9A5903C09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55419-4E4E-CF49-CD39-72F8649C597A}"/>
              </a:ext>
            </a:extLst>
          </p:cNvPr>
          <p:cNvSpPr>
            <a:spLocks noGrp="1"/>
          </p:cNvSpPr>
          <p:nvPr>
            <p:ph type="title"/>
          </p:nvPr>
        </p:nvSpPr>
        <p:spPr/>
        <p:txBody>
          <a:bodyPr/>
          <a:lstStyle/>
          <a:p>
            <a:r>
              <a:rPr lang="en-US" dirty="0"/>
              <a:t>CEOs are most concerned about ...</a:t>
            </a:r>
          </a:p>
        </p:txBody>
      </p:sp>
      <p:sp>
        <p:nvSpPr>
          <p:cNvPr id="4" name="Footer Placeholder 3">
            <a:extLst>
              <a:ext uri="{FF2B5EF4-FFF2-40B4-BE49-F238E27FC236}">
                <a16:creationId xmlns:a16="http://schemas.microsoft.com/office/drawing/2014/main" id="{2FCEC036-FE96-4DAB-E29F-094E59C089A4}"/>
              </a:ext>
            </a:extLst>
          </p:cNvPr>
          <p:cNvSpPr>
            <a:spLocks noGrp="1"/>
          </p:cNvSpPr>
          <p:nvPr>
            <p:ph type="ftr" sz="quarter" idx="10"/>
          </p:nvPr>
        </p:nvSpPr>
        <p:spPr/>
        <p:txBody>
          <a:bodyPr/>
          <a:lstStyle/>
          <a:p>
            <a:pPr fontAlgn="base">
              <a:spcBef>
                <a:spcPct val="0"/>
              </a:spcBef>
              <a:spcAft>
                <a:spcPct val="0"/>
              </a:spcAft>
            </a:pPr>
            <a:r>
              <a:rPr lang="en-US">
                <a:solidFill>
                  <a:prstClr val="white"/>
                </a:solidFill>
                <a:latin typeface="Tahoma" pitchFamily="34" charset="0"/>
              </a:rPr>
              <a:t>Copyright Nicola Persico 2024</a:t>
            </a:r>
            <a:endParaRPr lang="en-US" dirty="0">
              <a:solidFill>
                <a:prstClr val="white"/>
              </a:solidFill>
              <a:latin typeface="Tahoma" pitchFamily="34" charset="0"/>
            </a:endParaRPr>
          </a:p>
        </p:txBody>
      </p:sp>
      <p:sp>
        <p:nvSpPr>
          <p:cNvPr id="5" name="Slide Number Placeholder 4">
            <a:extLst>
              <a:ext uri="{FF2B5EF4-FFF2-40B4-BE49-F238E27FC236}">
                <a16:creationId xmlns:a16="http://schemas.microsoft.com/office/drawing/2014/main" id="{F3E15EBD-4E9B-2262-8565-85CE72E8448A}"/>
              </a:ext>
            </a:extLst>
          </p:cNvPr>
          <p:cNvSpPr>
            <a:spLocks noGrp="1"/>
          </p:cNvSpPr>
          <p:nvPr>
            <p:ph type="sldNum" sz="quarter" idx="11"/>
          </p:nvPr>
        </p:nvSpPr>
        <p:spPr/>
        <p:txBody>
          <a:bodyPr/>
          <a:lstStyle/>
          <a:p>
            <a:pPr fontAlgn="base">
              <a:spcBef>
                <a:spcPct val="0"/>
              </a:spcBef>
              <a:spcAft>
                <a:spcPct val="0"/>
              </a:spcAft>
            </a:pPr>
            <a:fld id="{8010B76C-C533-3848-ADE6-F03E9FE1ACEB}" type="slidenum">
              <a:rPr lang="en-US">
                <a:latin typeface="Tahoma" pitchFamily="34" charset="0"/>
              </a:rPr>
              <a:pPr fontAlgn="base">
                <a:spcBef>
                  <a:spcPct val="0"/>
                </a:spcBef>
                <a:spcAft>
                  <a:spcPct val="0"/>
                </a:spcAft>
              </a:pPr>
              <a:t>19</a:t>
            </a:fld>
            <a:endParaRPr lang="en-US" dirty="0">
              <a:latin typeface="Tahoma" pitchFamily="34" charset="0"/>
            </a:endParaRPr>
          </a:p>
        </p:txBody>
      </p:sp>
      <p:pic>
        <p:nvPicPr>
          <p:cNvPr id="6" name="Picture 5">
            <a:extLst>
              <a:ext uri="{FF2B5EF4-FFF2-40B4-BE49-F238E27FC236}">
                <a16:creationId xmlns:a16="http://schemas.microsoft.com/office/drawing/2014/main" id="{73A4E3CF-F516-DE1F-59EF-5B0EDE1AF573}"/>
              </a:ext>
            </a:extLst>
          </p:cNvPr>
          <p:cNvPicPr>
            <a:picLocks noChangeAspect="1"/>
          </p:cNvPicPr>
          <p:nvPr/>
        </p:nvPicPr>
        <p:blipFill>
          <a:blip r:embed="rId2"/>
          <a:stretch>
            <a:fillRect/>
          </a:stretch>
        </p:blipFill>
        <p:spPr>
          <a:xfrm>
            <a:off x="915257" y="2258171"/>
            <a:ext cx="7313485" cy="3884236"/>
          </a:xfrm>
          <a:prstGeom prst="rect">
            <a:avLst/>
          </a:prstGeom>
        </p:spPr>
      </p:pic>
      <p:sp>
        <p:nvSpPr>
          <p:cNvPr id="7" name="TextBox 6">
            <a:extLst>
              <a:ext uri="{FF2B5EF4-FFF2-40B4-BE49-F238E27FC236}">
                <a16:creationId xmlns:a16="http://schemas.microsoft.com/office/drawing/2014/main" id="{D404BA1E-ED8A-55CB-E9F2-BB34573682E3}"/>
              </a:ext>
            </a:extLst>
          </p:cNvPr>
          <p:cNvSpPr txBox="1"/>
          <p:nvPr/>
        </p:nvSpPr>
        <p:spPr>
          <a:xfrm>
            <a:off x="3591007" y="5991731"/>
            <a:ext cx="4457700" cy="300082"/>
          </a:xfrm>
          <a:prstGeom prst="rect">
            <a:avLst/>
          </a:prstGeom>
          <a:noFill/>
        </p:spPr>
        <p:txBody>
          <a:bodyPr wrap="square" rtlCol="0">
            <a:spAutoFit/>
          </a:bodyPr>
          <a:lstStyle/>
          <a:p>
            <a:pPr algn="ctr" fontAlgn="base">
              <a:spcBef>
                <a:spcPct val="0"/>
              </a:spcBef>
              <a:spcAft>
                <a:spcPct val="0"/>
              </a:spcAft>
            </a:pPr>
            <a:r>
              <a:rPr lang="en-US" sz="1350" dirty="0">
                <a:solidFill>
                  <a:prstClr val="white">
                    <a:lumMod val="65000"/>
                  </a:prstClr>
                </a:solidFill>
                <a:latin typeface="Tahoma" pitchFamily="34" charset="0"/>
              </a:rPr>
              <a:t>Elaboration from PwC survey, average 2013-18</a:t>
            </a:r>
          </a:p>
        </p:txBody>
      </p:sp>
      <p:sp>
        <p:nvSpPr>
          <p:cNvPr id="9" name="Callout: Line 8">
            <a:extLst>
              <a:ext uri="{FF2B5EF4-FFF2-40B4-BE49-F238E27FC236}">
                <a16:creationId xmlns:a16="http://schemas.microsoft.com/office/drawing/2014/main" id="{69CCFF9A-70A6-F013-47AC-D116C8B2253F}"/>
              </a:ext>
            </a:extLst>
          </p:cNvPr>
          <p:cNvSpPr/>
          <p:nvPr/>
        </p:nvSpPr>
        <p:spPr>
          <a:xfrm>
            <a:off x="2806809" y="1404037"/>
            <a:ext cx="1359673" cy="890546"/>
          </a:xfrm>
          <a:prstGeom prst="borderCallout1">
            <a:avLst>
              <a:gd name="adj1" fmla="val 98214"/>
              <a:gd name="adj2" fmla="val 49562"/>
              <a:gd name="adj3" fmla="val 165179"/>
              <a:gd name="adj4" fmla="val 575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Over-regulation</a:t>
            </a:r>
          </a:p>
        </p:txBody>
      </p:sp>
      <p:sp>
        <p:nvSpPr>
          <p:cNvPr id="11" name="Callout: Line 10">
            <a:extLst>
              <a:ext uri="{FF2B5EF4-FFF2-40B4-BE49-F238E27FC236}">
                <a16:creationId xmlns:a16="http://schemas.microsoft.com/office/drawing/2014/main" id="{F02F0F0C-C3E6-EB3C-A6BD-D72250202B20}"/>
              </a:ext>
            </a:extLst>
          </p:cNvPr>
          <p:cNvSpPr/>
          <p:nvPr/>
        </p:nvSpPr>
        <p:spPr>
          <a:xfrm>
            <a:off x="5527479" y="1551861"/>
            <a:ext cx="1359673" cy="890546"/>
          </a:xfrm>
          <a:prstGeom prst="borderCallout1">
            <a:avLst>
              <a:gd name="adj1" fmla="val 98214"/>
              <a:gd name="adj2" fmla="val 49562"/>
              <a:gd name="adj3" fmla="val 165179"/>
              <a:gd name="adj4" fmla="val 575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Taxation</a:t>
            </a:r>
          </a:p>
        </p:txBody>
      </p:sp>
    </p:spTree>
    <p:extLst>
      <p:ext uri="{BB962C8B-B14F-4D97-AF65-F5344CB8AC3E}">
        <p14:creationId xmlns:p14="http://schemas.microsoft.com/office/powerpoint/2010/main" val="390059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AB53-F522-4020-BB80-2992C19A686B}"/>
              </a:ext>
            </a:extLst>
          </p:cNvPr>
          <p:cNvSpPr>
            <a:spLocks noGrp="1"/>
          </p:cNvSpPr>
          <p:nvPr>
            <p:ph type="title"/>
          </p:nvPr>
        </p:nvSpPr>
        <p:spPr/>
        <p:txBody>
          <a:bodyPr/>
          <a:lstStyle/>
          <a:p>
            <a:r>
              <a:rPr lang="en-US" dirty="0"/>
              <a:t>About me</a:t>
            </a:r>
          </a:p>
        </p:txBody>
      </p:sp>
      <p:sp>
        <p:nvSpPr>
          <p:cNvPr id="6" name="Content Placeholder 5">
            <a:extLst>
              <a:ext uri="{FF2B5EF4-FFF2-40B4-BE49-F238E27FC236}">
                <a16:creationId xmlns:a16="http://schemas.microsoft.com/office/drawing/2014/main" id="{A521258B-3A04-42BB-8CA1-6443C4C43AEC}"/>
              </a:ext>
            </a:extLst>
          </p:cNvPr>
          <p:cNvSpPr>
            <a:spLocks noGrp="1"/>
          </p:cNvSpPr>
          <p:nvPr>
            <p:ph sz="half" idx="1"/>
          </p:nvPr>
        </p:nvSpPr>
        <p:spPr>
          <a:xfrm>
            <a:off x="1172818" y="3936355"/>
            <a:ext cx="3160643" cy="2480043"/>
          </a:xfrm>
        </p:spPr>
        <p:txBody>
          <a:bodyPr>
            <a:normAutofit/>
          </a:bodyPr>
          <a:lstStyle/>
          <a:p>
            <a:r>
              <a:rPr lang="en-US" dirty="0"/>
              <a:t>Prof. Nicola Persico</a:t>
            </a:r>
          </a:p>
          <a:p>
            <a:endParaRPr lang="en-US" dirty="0"/>
          </a:p>
          <a:p>
            <a:r>
              <a:rPr lang="en-US" dirty="0"/>
              <a:t>Born and raised in Italy</a:t>
            </a:r>
          </a:p>
          <a:p>
            <a:endParaRPr lang="en-US" dirty="0"/>
          </a:p>
          <a:p>
            <a:r>
              <a:rPr lang="en-US" dirty="0"/>
              <a:t>Career in the US</a:t>
            </a:r>
          </a:p>
          <a:p>
            <a:pPr lvl="1"/>
            <a:r>
              <a:rPr lang="en-US" dirty="0"/>
              <a:t>NU Econ PhD</a:t>
            </a:r>
          </a:p>
          <a:p>
            <a:pPr lvl="1"/>
            <a:r>
              <a:rPr lang="en-US" dirty="0"/>
              <a:t>at Kellogg since 2011</a:t>
            </a:r>
          </a:p>
          <a:p>
            <a:endParaRPr lang="en-US" dirty="0"/>
          </a:p>
        </p:txBody>
      </p:sp>
      <p:sp>
        <p:nvSpPr>
          <p:cNvPr id="4" name="Footer Placeholder 3">
            <a:extLst>
              <a:ext uri="{FF2B5EF4-FFF2-40B4-BE49-F238E27FC236}">
                <a16:creationId xmlns:a16="http://schemas.microsoft.com/office/drawing/2014/main" id="{EDD78865-9C2A-477A-A436-5BB2BA4FB25A}"/>
              </a:ext>
            </a:extLst>
          </p:cNvPr>
          <p:cNvSpPr>
            <a:spLocks noGrp="1"/>
          </p:cNvSpPr>
          <p:nvPr>
            <p:ph type="ftr" sz="quarter" idx="10"/>
          </p:nvPr>
        </p:nvSpPr>
        <p:spPr/>
        <p:txBody>
          <a:bodyPr/>
          <a:lstStyle/>
          <a:p>
            <a:r>
              <a:rPr lang="en-US"/>
              <a:t>Copyright Nicola Persico 2024</a:t>
            </a:r>
            <a:endParaRPr lang="en-US" dirty="0"/>
          </a:p>
        </p:txBody>
      </p:sp>
      <p:pic>
        <p:nvPicPr>
          <p:cNvPr id="1028" name="Picture 4" descr="Nicola Persico - Faculty - Kellogg School of Management">
            <a:extLst>
              <a:ext uri="{FF2B5EF4-FFF2-40B4-BE49-F238E27FC236}">
                <a16:creationId xmlns:a16="http://schemas.microsoft.com/office/drawing/2014/main" id="{FA8CC411-6060-4A1C-BF6D-14789CEBC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152" y="1243156"/>
            <a:ext cx="2037484" cy="24769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F5839DE-EF85-9A4A-0B25-FDCE17DC278B}"/>
              </a:ext>
            </a:extLst>
          </p:cNvPr>
          <p:cNvSpPr>
            <a:spLocks noGrp="1"/>
          </p:cNvSpPr>
          <p:nvPr>
            <p:ph type="sldNum" sz="quarter" idx="11"/>
          </p:nvPr>
        </p:nvSpPr>
        <p:spPr/>
        <p:txBody>
          <a:bodyPr/>
          <a:lstStyle/>
          <a:p>
            <a:fld id="{8010B76C-C533-3848-ADE6-F03E9FE1ACEB}" type="slidenum">
              <a:rPr lang="en-US" smtClean="0"/>
              <a:pPr/>
              <a:t>2</a:t>
            </a:fld>
            <a:endParaRPr lang="en-US" dirty="0"/>
          </a:p>
        </p:txBody>
      </p:sp>
      <p:pic>
        <p:nvPicPr>
          <p:cNvPr id="5" name="Picture 4">
            <a:extLst>
              <a:ext uri="{FF2B5EF4-FFF2-40B4-BE49-F238E27FC236}">
                <a16:creationId xmlns:a16="http://schemas.microsoft.com/office/drawing/2014/main" id="{AF3B41E4-2DF8-C624-B6CD-CB5DB2F0E668}"/>
              </a:ext>
            </a:extLst>
          </p:cNvPr>
          <p:cNvPicPr>
            <a:picLocks noChangeAspect="1"/>
          </p:cNvPicPr>
          <p:nvPr/>
        </p:nvPicPr>
        <p:blipFill>
          <a:blip r:embed="rId4"/>
          <a:stretch>
            <a:fillRect/>
          </a:stretch>
        </p:blipFill>
        <p:spPr>
          <a:xfrm>
            <a:off x="5642585" y="810595"/>
            <a:ext cx="2550664" cy="3860341"/>
          </a:xfrm>
          <a:prstGeom prst="rect">
            <a:avLst/>
          </a:prstGeom>
        </p:spPr>
      </p:pic>
      <p:sp>
        <p:nvSpPr>
          <p:cNvPr id="7" name="Content Placeholder 5">
            <a:extLst>
              <a:ext uri="{FF2B5EF4-FFF2-40B4-BE49-F238E27FC236}">
                <a16:creationId xmlns:a16="http://schemas.microsoft.com/office/drawing/2014/main" id="{F354D00B-26F0-C710-21FE-55D76A9418BE}"/>
              </a:ext>
            </a:extLst>
          </p:cNvPr>
          <p:cNvSpPr txBox="1">
            <a:spLocks/>
          </p:cNvSpPr>
          <p:nvPr/>
        </p:nvSpPr>
        <p:spPr>
          <a:xfrm>
            <a:off x="5642585" y="5012591"/>
            <a:ext cx="3160643" cy="1034814"/>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8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8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8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r>
              <a:rPr lang="en-US" dirty="0"/>
              <a:t>Expert in business and government</a:t>
            </a:r>
          </a:p>
          <a:p>
            <a:endParaRPr lang="en-US" dirty="0"/>
          </a:p>
          <a:p>
            <a:endParaRPr lang="en-US" dirty="0"/>
          </a:p>
        </p:txBody>
      </p:sp>
    </p:spTree>
    <p:extLst>
      <p:ext uri="{BB962C8B-B14F-4D97-AF65-F5344CB8AC3E}">
        <p14:creationId xmlns:p14="http://schemas.microsoft.com/office/powerpoint/2010/main" val="13293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D27BF-D1BB-7C4A-E7A7-CD28228CC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6134-A94D-3DB5-F764-FEF8842D05FD}"/>
              </a:ext>
            </a:extLst>
          </p:cNvPr>
          <p:cNvSpPr>
            <a:spLocks noGrp="1"/>
          </p:cNvSpPr>
          <p:nvPr>
            <p:ph type="title"/>
          </p:nvPr>
        </p:nvSpPr>
        <p:spPr/>
        <p:txBody>
          <a:bodyPr/>
          <a:lstStyle/>
          <a:p>
            <a:r>
              <a:rPr lang="en-US" dirty="0"/>
              <a:t>Over-regulation top threat to growth</a:t>
            </a:r>
          </a:p>
        </p:txBody>
      </p:sp>
      <p:pic>
        <p:nvPicPr>
          <p:cNvPr id="7" name="Content Placeholder 6">
            <a:extLst>
              <a:ext uri="{FF2B5EF4-FFF2-40B4-BE49-F238E27FC236}">
                <a16:creationId xmlns:a16="http://schemas.microsoft.com/office/drawing/2014/main" id="{BEAED4C4-2661-653F-0C26-F5FAA622B726}"/>
              </a:ext>
            </a:extLst>
          </p:cNvPr>
          <p:cNvPicPr>
            <a:picLocks noGrp="1" noChangeAspect="1"/>
          </p:cNvPicPr>
          <p:nvPr>
            <p:ph idx="1"/>
          </p:nvPr>
        </p:nvPicPr>
        <p:blipFill>
          <a:blip r:embed="rId2"/>
          <a:stretch>
            <a:fillRect/>
          </a:stretch>
        </p:blipFill>
        <p:spPr>
          <a:xfrm>
            <a:off x="92926" y="1459438"/>
            <a:ext cx="8578634" cy="4723399"/>
          </a:xfrm>
        </p:spPr>
      </p:pic>
      <p:sp>
        <p:nvSpPr>
          <p:cNvPr id="4" name="Footer Placeholder 3">
            <a:extLst>
              <a:ext uri="{FF2B5EF4-FFF2-40B4-BE49-F238E27FC236}">
                <a16:creationId xmlns:a16="http://schemas.microsoft.com/office/drawing/2014/main" id="{1A967ED7-C5B9-F19E-45AD-07A04772B92D}"/>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4DE3D8B0-66F7-1FA6-24A6-5E85D04E80ED}"/>
              </a:ext>
            </a:extLst>
          </p:cNvPr>
          <p:cNvSpPr>
            <a:spLocks noGrp="1"/>
          </p:cNvSpPr>
          <p:nvPr>
            <p:ph type="sldNum" sz="quarter" idx="11"/>
          </p:nvPr>
        </p:nvSpPr>
        <p:spPr/>
        <p:txBody>
          <a:bodyPr/>
          <a:lstStyle/>
          <a:p>
            <a:fld id="{8010B76C-C533-3848-ADE6-F03E9FE1ACEB}" type="slidenum">
              <a:rPr lang="en-US" smtClean="0"/>
              <a:pPr/>
              <a:t>20</a:t>
            </a:fld>
            <a:endParaRPr lang="en-US" dirty="0"/>
          </a:p>
        </p:txBody>
      </p:sp>
      <p:pic>
        <p:nvPicPr>
          <p:cNvPr id="9" name="Picture 8">
            <a:extLst>
              <a:ext uri="{FF2B5EF4-FFF2-40B4-BE49-F238E27FC236}">
                <a16:creationId xmlns:a16="http://schemas.microsoft.com/office/drawing/2014/main" id="{12BC0120-850E-8A53-A4CC-ECBFB86FBFF1}"/>
              </a:ext>
            </a:extLst>
          </p:cNvPr>
          <p:cNvPicPr>
            <a:picLocks noChangeAspect="1"/>
          </p:cNvPicPr>
          <p:nvPr/>
        </p:nvPicPr>
        <p:blipFill>
          <a:blip r:embed="rId3"/>
          <a:stretch>
            <a:fillRect/>
          </a:stretch>
        </p:blipFill>
        <p:spPr>
          <a:xfrm>
            <a:off x="104151" y="1212827"/>
            <a:ext cx="8935697" cy="5239481"/>
          </a:xfrm>
          <a:prstGeom prst="rect">
            <a:avLst/>
          </a:prstGeom>
        </p:spPr>
      </p:pic>
    </p:spTree>
    <p:extLst>
      <p:ext uri="{BB962C8B-B14F-4D97-AF65-F5344CB8AC3E}">
        <p14:creationId xmlns:p14="http://schemas.microsoft.com/office/powerpoint/2010/main" val="392073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27B0F-01FD-E71B-0955-D660F3D7B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6D398-925A-E3ED-EF34-3E940EEA9A38}"/>
              </a:ext>
            </a:extLst>
          </p:cNvPr>
          <p:cNvSpPr>
            <a:spLocks noGrp="1"/>
          </p:cNvSpPr>
          <p:nvPr>
            <p:ph type="title"/>
          </p:nvPr>
        </p:nvSpPr>
        <p:spPr/>
        <p:txBody>
          <a:bodyPr/>
          <a:lstStyle/>
          <a:p>
            <a:r>
              <a:rPr lang="en-US" dirty="0"/>
              <a:t>US CEOs: biggest impediment to creating value</a:t>
            </a:r>
          </a:p>
        </p:txBody>
      </p:sp>
      <p:sp>
        <p:nvSpPr>
          <p:cNvPr id="4" name="Footer Placeholder 3">
            <a:extLst>
              <a:ext uri="{FF2B5EF4-FFF2-40B4-BE49-F238E27FC236}">
                <a16:creationId xmlns:a16="http://schemas.microsoft.com/office/drawing/2014/main" id="{F2506337-C3ED-4B0B-E614-FFFDEECEEF19}"/>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0D41F18D-FE66-1885-C07A-BC0686B1B449}"/>
              </a:ext>
            </a:extLst>
          </p:cNvPr>
          <p:cNvSpPr>
            <a:spLocks noGrp="1"/>
          </p:cNvSpPr>
          <p:nvPr>
            <p:ph type="sldNum" sz="quarter" idx="11"/>
          </p:nvPr>
        </p:nvSpPr>
        <p:spPr/>
        <p:txBody>
          <a:bodyPr/>
          <a:lstStyle/>
          <a:p>
            <a:fld id="{8010B76C-C533-3848-ADE6-F03E9FE1ACEB}" type="slidenum">
              <a:rPr lang="en-US" smtClean="0"/>
              <a:pPr/>
              <a:t>21</a:t>
            </a:fld>
            <a:endParaRPr lang="en-US" dirty="0"/>
          </a:p>
        </p:txBody>
      </p:sp>
      <p:pic>
        <p:nvPicPr>
          <p:cNvPr id="7" name="Picture 6">
            <a:extLst>
              <a:ext uri="{FF2B5EF4-FFF2-40B4-BE49-F238E27FC236}">
                <a16:creationId xmlns:a16="http://schemas.microsoft.com/office/drawing/2014/main" id="{624A62A8-1907-A5A1-20A3-5A8D130FEB48}"/>
              </a:ext>
            </a:extLst>
          </p:cNvPr>
          <p:cNvPicPr>
            <a:picLocks noChangeAspect="1"/>
          </p:cNvPicPr>
          <p:nvPr/>
        </p:nvPicPr>
        <p:blipFill>
          <a:blip r:embed="rId2"/>
          <a:stretch>
            <a:fillRect/>
          </a:stretch>
        </p:blipFill>
        <p:spPr>
          <a:xfrm>
            <a:off x="829390" y="1634517"/>
            <a:ext cx="7193476" cy="4504939"/>
          </a:xfrm>
          <a:prstGeom prst="rect">
            <a:avLst/>
          </a:prstGeom>
        </p:spPr>
      </p:pic>
      <p:sp>
        <p:nvSpPr>
          <p:cNvPr id="8" name="Rectangle: Rounded Corners 7">
            <a:extLst>
              <a:ext uri="{FF2B5EF4-FFF2-40B4-BE49-F238E27FC236}">
                <a16:creationId xmlns:a16="http://schemas.microsoft.com/office/drawing/2014/main" id="{B724E244-D7B1-7167-2814-0C54829EF379}"/>
              </a:ext>
            </a:extLst>
          </p:cNvPr>
          <p:cNvSpPr/>
          <p:nvPr/>
        </p:nvSpPr>
        <p:spPr>
          <a:xfrm>
            <a:off x="1630017" y="1741336"/>
            <a:ext cx="1757239" cy="636104"/>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A917D03-6D76-D557-2727-6D2939BC6998}"/>
              </a:ext>
            </a:extLst>
          </p:cNvPr>
          <p:cNvSpPr/>
          <p:nvPr/>
        </p:nvSpPr>
        <p:spPr>
          <a:xfrm>
            <a:off x="1630017" y="4819816"/>
            <a:ext cx="1757239" cy="636104"/>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1024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CF7A-07F4-E289-7F66-13EBB660304A}"/>
              </a:ext>
            </a:extLst>
          </p:cNvPr>
          <p:cNvSpPr>
            <a:spLocks noGrp="1"/>
          </p:cNvSpPr>
          <p:nvPr>
            <p:ph type="title"/>
          </p:nvPr>
        </p:nvSpPr>
        <p:spPr/>
        <p:txBody>
          <a:bodyPr/>
          <a:lstStyle/>
          <a:p>
            <a:r>
              <a:rPr lang="en-US" dirty="0"/>
              <a:t>Fertility rate USA v Italy</a:t>
            </a:r>
          </a:p>
        </p:txBody>
      </p:sp>
      <p:sp>
        <p:nvSpPr>
          <p:cNvPr id="4" name="Footer Placeholder 3">
            <a:extLst>
              <a:ext uri="{FF2B5EF4-FFF2-40B4-BE49-F238E27FC236}">
                <a16:creationId xmlns:a16="http://schemas.microsoft.com/office/drawing/2014/main" id="{96DE14AB-F813-3DC1-A448-9692CB8B579C}"/>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BD848871-EA64-3110-DFE2-92ECBDAACC77}"/>
              </a:ext>
            </a:extLst>
          </p:cNvPr>
          <p:cNvSpPr>
            <a:spLocks noGrp="1"/>
          </p:cNvSpPr>
          <p:nvPr>
            <p:ph type="sldNum" sz="quarter" idx="11"/>
          </p:nvPr>
        </p:nvSpPr>
        <p:spPr/>
        <p:txBody>
          <a:bodyPr/>
          <a:lstStyle/>
          <a:p>
            <a:fld id="{8010B76C-C533-3848-ADE6-F03E9FE1ACEB}" type="slidenum">
              <a:rPr lang="en-US" smtClean="0"/>
              <a:pPr/>
              <a:t>22</a:t>
            </a:fld>
            <a:endParaRPr lang="en-US" dirty="0"/>
          </a:p>
        </p:txBody>
      </p:sp>
      <p:pic>
        <p:nvPicPr>
          <p:cNvPr id="7" name="Picture 6">
            <a:extLst>
              <a:ext uri="{FF2B5EF4-FFF2-40B4-BE49-F238E27FC236}">
                <a16:creationId xmlns:a16="http://schemas.microsoft.com/office/drawing/2014/main" id="{D45ECA02-75D0-8618-DD5E-762A3ABF8BF6}"/>
              </a:ext>
            </a:extLst>
          </p:cNvPr>
          <p:cNvPicPr>
            <a:picLocks noChangeAspect="1"/>
          </p:cNvPicPr>
          <p:nvPr/>
        </p:nvPicPr>
        <p:blipFill>
          <a:blip r:embed="rId2"/>
          <a:stretch>
            <a:fillRect/>
          </a:stretch>
        </p:blipFill>
        <p:spPr>
          <a:xfrm>
            <a:off x="251096" y="1709022"/>
            <a:ext cx="8643826" cy="3873071"/>
          </a:xfrm>
          <a:prstGeom prst="rect">
            <a:avLst/>
          </a:prstGeom>
        </p:spPr>
      </p:pic>
    </p:spTree>
    <p:extLst>
      <p:ext uri="{BB962C8B-B14F-4D97-AF65-F5344CB8AC3E}">
        <p14:creationId xmlns:p14="http://schemas.microsoft.com/office/powerpoint/2010/main" val="417230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93AAE-4EA8-DC8F-551F-9FF960316D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5C54C-ABF9-32AA-FB3D-4B829747C905}"/>
              </a:ext>
            </a:extLst>
          </p:cNvPr>
          <p:cNvSpPr>
            <a:spLocks noGrp="1"/>
          </p:cNvSpPr>
          <p:nvPr>
            <p:ph type="title"/>
          </p:nvPr>
        </p:nvSpPr>
        <p:spPr/>
        <p:txBody>
          <a:bodyPr/>
          <a:lstStyle/>
          <a:p>
            <a:r>
              <a:rPr lang="en-US" dirty="0"/>
              <a:t>Italy is a great place to visit </a:t>
            </a:r>
          </a:p>
        </p:txBody>
      </p:sp>
      <p:sp>
        <p:nvSpPr>
          <p:cNvPr id="4" name="Footer Placeholder 3">
            <a:extLst>
              <a:ext uri="{FF2B5EF4-FFF2-40B4-BE49-F238E27FC236}">
                <a16:creationId xmlns:a16="http://schemas.microsoft.com/office/drawing/2014/main" id="{207E0CA4-201F-C5AF-3278-D8B74DFC1610}"/>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5" name="Slide Number Placeholder 4">
            <a:extLst>
              <a:ext uri="{FF2B5EF4-FFF2-40B4-BE49-F238E27FC236}">
                <a16:creationId xmlns:a16="http://schemas.microsoft.com/office/drawing/2014/main" id="{85E4132E-0303-EDA2-854C-7FF71AA7E13E}"/>
              </a:ext>
            </a:extLst>
          </p:cNvPr>
          <p:cNvSpPr>
            <a:spLocks noGrp="1"/>
          </p:cNvSpPr>
          <p:nvPr>
            <p:ph type="sldNum" sz="quarter" idx="11"/>
          </p:nvPr>
        </p:nvSpPr>
        <p:spPr/>
        <p:txBody>
          <a:bodyPr/>
          <a:lstStyle/>
          <a:p>
            <a:fld id="{8010B76C-C533-3848-ADE6-F03E9FE1ACEB}" type="slidenum">
              <a:rPr lang="en-US" smtClean="0"/>
              <a:pPr/>
              <a:t>3</a:t>
            </a:fld>
            <a:endParaRPr lang="en-US" dirty="0"/>
          </a:p>
        </p:txBody>
      </p:sp>
      <p:pic>
        <p:nvPicPr>
          <p:cNvPr id="1026" name="Picture 2">
            <a:extLst>
              <a:ext uri="{FF2B5EF4-FFF2-40B4-BE49-F238E27FC236}">
                <a16:creationId xmlns:a16="http://schemas.microsoft.com/office/drawing/2014/main" id="{9D37F0D5-0624-AE32-C1F3-60EB6FFF4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651" y="1292410"/>
            <a:ext cx="6848697" cy="4845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37DF3C8-9C06-CADD-5AF0-652A343AF14B}"/>
              </a:ext>
            </a:extLst>
          </p:cNvPr>
          <p:cNvPicPr>
            <a:picLocks noChangeAspect="1"/>
          </p:cNvPicPr>
          <p:nvPr/>
        </p:nvPicPr>
        <p:blipFill>
          <a:blip r:embed="rId4"/>
          <a:stretch>
            <a:fillRect/>
          </a:stretch>
        </p:blipFill>
        <p:spPr>
          <a:xfrm>
            <a:off x="3402419" y="2931791"/>
            <a:ext cx="2741080" cy="1525962"/>
          </a:xfrm>
          <a:prstGeom prst="rect">
            <a:avLst/>
          </a:prstGeom>
        </p:spPr>
      </p:pic>
    </p:spTree>
    <p:extLst>
      <p:ext uri="{BB962C8B-B14F-4D97-AF65-F5344CB8AC3E}">
        <p14:creationId xmlns:p14="http://schemas.microsoft.com/office/powerpoint/2010/main" val="385205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F614-4D6D-D91C-385C-8C93F4DBEA31}"/>
              </a:ext>
            </a:extLst>
          </p:cNvPr>
          <p:cNvSpPr>
            <a:spLocks noGrp="1"/>
          </p:cNvSpPr>
          <p:nvPr>
            <p:ph type="title"/>
          </p:nvPr>
        </p:nvSpPr>
        <p:spPr/>
        <p:txBody>
          <a:bodyPr/>
          <a:lstStyle/>
          <a:p>
            <a:r>
              <a:rPr lang="en-US" dirty="0"/>
              <a:t>… but young Italians are not having children</a:t>
            </a:r>
          </a:p>
        </p:txBody>
      </p:sp>
      <p:sp>
        <p:nvSpPr>
          <p:cNvPr id="5" name="Footer Placeholder 4">
            <a:extLst>
              <a:ext uri="{FF2B5EF4-FFF2-40B4-BE49-F238E27FC236}">
                <a16:creationId xmlns:a16="http://schemas.microsoft.com/office/drawing/2014/main" id="{9402B001-0CFD-6A64-B4ED-008BDEE7A7AE}"/>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6" name="Slide Number Placeholder 5">
            <a:extLst>
              <a:ext uri="{FF2B5EF4-FFF2-40B4-BE49-F238E27FC236}">
                <a16:creationId xmlns:a16="http://schemas.microsoft.com/office/drawing/2014/main" id="{7D26AF86-3A71-12CC-EB93-FD422700FF52}"/>
              </a:ext>
            </a:extLst>
          </p:cNvPr>
          <p:cNvSpPr>
            <a:spLocks noGrp="1"/>
          </p:cNvSpPr>
          <p:nvPr>
            <p:ph type="sldNum" sz="quarter" idx="11"/>
          </p:nvPr>
        </p:nvSpPr>
        <p:spPr/>
        <p:txBody>
          <a:bodyPr/>
          <a:lstStyle/>
          <a:p>
            <a:fld id="{8010B76C-C533-3848-ADE6-F03E9FE1ACEB}" type="slidenum">
              <a:rPr lang="en-US" smtClean="0"/>
              <a:pPr/>
              <a:t>4</a:t>
            </a:fld>
            <a:endParaRPr lang="en-US" dirty="0"/>
          </a:p>
        </p:txBody>
      </p:sp>
      <p:pic>
        <p:nvPicPr>
          <p:cNvPr id="8" name="Picture 7">
            <a:extLst>
              <a:ext uri="{FF2B5EF4-FFF2-40B4-BE49-F238E27FC236}">
                <a16:creationId xmlns:a16="http://schemas.microsoft.com/office/drawing/2014/main" id="{B8DF91B6-D19C-F42C-87BA-D1D3EA437777}"/>
              </a:ext>
            </a:extLst>
          </p:cNvPr>
          <p:cNvPicPr>
            <a:picLocks noChangeAspect="1"/>
          </p:cNvPicPr>
          <p:nvPr/>
        </p:nvPicPr>
        <p:blipFill>
          <a:blip r:embed="rId3"/>
          <a:stretch>
            <a:fillRect/>
          </a:stretch>
        </p:blipFill>
        <p:spPr>
          <a:xfrm>
            <a:off x="457200" y="1926181"/>
            <a:ext cx="8329167" cy="3797536"/>
          </a:xfrm>
          <a:prstGeom prst="rect">
            <a:avLst/>
          </a:prstGeom>
        </p:spPr>
      </p:pic>
    </p:spTree>
    <p:extLst>
      <p:ext uri="{BB962C8B-B14F-4D97-AF65-F5344CB8AC3E}">
        <p14:creationId xmlns:p14="http://schemas.microsoft.com/office/powerpoint/2010/main" val="154648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6D2D09-9393-AA8C-DEE4-FDE9D73D7AD8}"/>
              </a:ext>
            </a:extLst>
          </p:cNvPr>
          <p:cNvSpPr>
            <a:spLocks noGrp="1"/>
          </p:cNvSpPr>
          <p:nvPr>
            <p:ph type="title"/>
          </p:nvPr>
        </p:nvSpPr>
        <p:spPr/>
        <p:txBody>
          <a:bodyPr/>
          <a:lstStyle/>
          <a:p>
            <a:r>
              <a:rPr lang="en-US" dirty="0"/>
              <a:t>Discouraged youth</a:t>
            </a:r>
          </a:p>
        </p:txBody>
      </p:sp>
      <p:sp>
        <p:nvSpPr>
          <p:cNvPr id="8" name="Content Placeholder 7">
            <a:extLst>
              <a:ext uri="{FF2B5EF4-FFF2-40B4-BE49-F238E27FC236}">
                <a16:creationId xmlns:a16="http://schemas.microsoft.com/office/drawing/2014/main" id="{21CEA8C1-441B-4497-8044-6A146E473276}"/>
              </a:ext>
            </a:extLst>
          </p:cNvPr>
          <p:cNvSpPr>
            <a:spLocks noGrp="1"/>
          </p:cNvSpPr>
          <p:nvPr>
            <p:ph idx="1"/>
          </p:nvPr>
        </p:nvSpPr>
        <p:spPr/>
        <p:txBody>
          <a:bodyPr>
            <a:normAutofit fontScale="92500" lnSpcReduction="20000"/>
          </a:bodyPr>
          <a:lstStyle/>
          <a:p>
            <a:r>
              <a:rPr lang="en-US" dirty="0"/>
              <a:t>For decades, young Italians have been discouraged about their economic possibilities</a:t>
            </a:r>
          </a:p>
          <a:p>
            <a:pPr lvl="1"/>
            <a:r>
              <a:rPr lang="en-US" dirty="0"/>
              <a:t>many don’t work</a:t>
            </a:r>
          </a:p>
          <a:p>
            <a:pPr lvl="1"/>
            <a:r>
              <a:rPr lang="en-US" dirty="0"/>
              <a:t>most struggle to buy a house or apartment</a:t>
            </a:r>
          </a:p>
          <a:p>
            <a:pPr lvl="1"/>
            <a:r>
              <a:rPr lang="en-US" dirty="0"/>
              <a:t>they don’t think they will be able to have the same life as their parents</a:t>
            </a:r>
          </a:p>
          <a:p>
            <a:pPr lvl="1"/>
            <a:endParaRPr lang="en-US" dirty="0"/>
          </a:p>
          <a:p>
            <a:r>
              <a:rPr lang="en-US" dirty="0"/>
              <a:t>In the US, it used to be the opposite</a:t>
            </a:r>
          </a:p>
          <a:p>
            <a:pPr lvl="1"/>
            <a:r>
              <a:rPr lang="en-US" dirty="0"/>
              <a:t>young people expected to be able to buy a home</a:t>
            </a:r>
          </a:p>
          <a:p>
            <a:pPr lvl="1"/>
            <a:r>
              <a:rPr lang="en-US" dirty="0"/>
              <a:t>… and to do better than their parents</a:t>
            </a:r>
          </a:p>
          <a:p>
            <a:endParaRPr lang="en-US" dirty="0"/>
          </a:p>
          <a:p>
            <a:r>
              <a:rPr lang="en-US" dirty="0"/>
              <a:t>But, recently, young Americans have become discouraged about their economic future</a:t>
            </a:r>
          </a:p>
          <a:p>
            <a:pPr lvl="1"/>
            <a:r>
              <a:rPr lang="en-US" dirty="0"/>
              <a:t>many have student debt </a:t>
            </a:r>
          </a:p>
          <a:p>
            <a:pPr lvl="1"/>
            <a:r>
              <a:rPr lang="en-US" dirty="0"/>
              <a:t>many don’t think that buying a home is a realistic goal</a:t>
            </a:r>
          </a:p>
          <a:p>
            <a:pPr lvl="1"/>
            <a:r>
              <a:rPr lang="en-US" dirty="0"/>
              <a:t>they don’t expect to do better than their parents</a:t>
            </a:r>
          </a:p>
          <a:p>
            <a:pPr lvl="1"/>
            <a:endParaRPr lang="en-US" dirty="0"/>
          </a:p>
          <a:p>
            <a:r>
              <a:rPr lang="en-US" dirty="0"/>
              <a:t>Are young Americans experiencing the first symptoms of a low-growth era?</a:t>
            </a:r>
          </a:p>
          <a:p>
            <a:pPr lvl="1"/>
            <a:endParaRPr lang="en-US" dirty="0"/>
          </a:p>
          <a:p>
            <a:pPr lvl="1"/>
            <a:endParaRPr lang="en-US" dirty="0"/>
          </a:p>
        </p:txBody>
      </p:sp>
      <p:sp>
        <p:nvSpPr>
          <p:cNvPr id="5" name="Footer Placeholder 4">
            <a:extLst>
              <a:ext uri="{FF2B5EF4-FFF2-40B4-BE49-F238E27FC236}">
                <a16:creationId xmlns:a16="http://schemas.microsoft.com/office/drawing/2014/main" id="{1C96CA1B-24F4-A208-6D4A-E316301579C7}"/>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6" name="Slide Number Placeholder 5">
            <a:extLst>
              <a:ext uri="{FF2B5EF4-FFF2-40B4-BE49-F238E27FC236}">
                <a16:creationId xmlns:a16="http://schemas.microsoft.com/office/drawing/2014/main" id="{3CBD1C46-7994-5C67-516B-7E1DB1DDAF41}"/>
              </a:ext>
            </a:extLst>
          </p:cNvPr>
          <p:cNvSpPr>
            <a:spLocks noGrp="1"/>
          </p:cNvSpPr>
          <p:nvPr>
            <p:ph type="sldNum" sz="quarter" idx="11"/>
          </p:nvPr>
        </p:nvSpPr>
        <p:spPr/>
        <p:txBody>
          <a:bodyPr/>
          <a:lstStyle/>
          <a:p>
            <a:fld id="{8010B76C-C533-3848-ADE6-F03E9FE1ACEB}" type="slidenum">
              <a:rPr lang="en-US" smtClean="0"/>
              <a:pPr/>
              <a:t>5</a:t>
            </a:fld>
            <a:endParaRPr lang="en-US" dirty="0"/>
          </a:p>
        </p:txBody>
      </p:sp>
    </p:spTree>
    <p:extLst>
      <p:ext uri="{BB962C8B-B14F-4D97-AF65-F5344CB8AC3E}">
        <p14:creationId xmlns:p14="http://schemas.microsoft.com/office/powerpoint/2010/main" val="362889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EA4F-B0C3-C003-7801-F015FE18BC8C}"/>
              </a:ext>
            </a:extLst>
          </p:cNvPr>
          <p:cNvSpPr>
            <a:spLocks noGrp="1"/>
          </p:cNvSpPr>
          <p:nvPr>
            <p:ph type="title"/>
          </p:nvPr>
        </p:nvSpPr>
        <p:spPr/>
        <p:txBody>
          <a:bodyPr/>
          <a:lstStyle/>
          <a:p>
            <a:r>
              <a:rPr lang="en-US" dirty="0"/>
              <a:t>Italy as a low-growth cautionary tale</a:t>
            </a:r>
            <a:br>
              <a:rPr lang="en-US" dirty="0"/>
            </a:br>
            <a:endParaRPr lang="en-US" dirty="0"/>
          </a:p>
        </p:txBody>
      </p:sp>
      <p:graphicFrame>
        <p:nvGraphicFramePr>
          <p:cNvPr id="4" name="Content Placeholder 3">
            <a:extLst>
              <a:ext uri="{FF2B5EF4-FFF2-40B4-BE49-F238E27FC236}">
                <a16:creationId xmlns:a16="http://schemas.microsoft.com/office/drawing/2014/main" id="{654A48EA-D794-B125-5CC9-4AC1649839DB}"/>
              </a:ext>
            </a:extLst>
          </p:cNvPr>
          <p:cNvGraphicFramePr>
            <a:graphicFrameLocks noGrp="1"/>
          </p:cNvGraphicFramePr>
          <p:nvPr>
            <p:ph idx="1"/>
            <p:extLst>
              <p:ext uri="{D42A27DB-BD31-4B8C-83A1-F6EECF244321}">
                <p14:modId xmlns:p14="http://schemas.microsoft.com/office/powerpoint/2010/main" val="2973803061"/>
              </p:ext>
            </p:extLst>
          </p:nvPr>
        </p:nvGraphicFramePr>
        <p:xfrm>
          <a:off x="1029355" y="2676034"/>
          <a:ext cx="3250750" cy="1359390"/>
        </p:xfrm>
        <a:graphic>
          <a:graphicData uri="http://schemas.openxmlformats.org/drawingml/2006/table">
            <a:tbl>
              <a:tblPr firstRow="1" bandRow="1">
                <a:tableStyleId>{00A15C55-8517-42AA-B614-E9B94910E393}</a:tableStyleId>
              </a:tblPr>
              <a:tblGrid>
                <a:gridCol w="1625375">
                  <a:extLst>
                    <a:ext uri="{9D8B030D-6E8A-4147-A177-3AD203B41FA5}">
                      <a16:colId xmlns:a16="http://schemas.microsoft.com/office/drawing/2014/main" val="1016975261"/>
                    </a:ext>
                  </a:extLst>
                </a:gridCol>
                <a:gridCol w="1625375">
                  <a:extLst>
                    <a:ext uri="{9D8B030D-6E8A-4147-A177-3AD203B41FA5}">
                      <a16:colId xmlns:a16="http://schemas.microsoft.com/office/drawing/2014/main" val="3616670661"/>
                    </a:ext>
                  </a:extLst>
                </a:gridCol>
              </a:tblGrid>
              <a:tr h="453130">
                <a:tc gridSpan="2">
                  <a:txBody>
                    <a:bodyPr/>
                    <a:lstStyle/>
                    <a:p>
                      <a:pPr algn="ctr"/>
                      <a:r>
                        <a:rPr lang="en-US" sz="2400" dirty="0"/>
                        <a:t>GDP per capita, 1990</a:t>
                      </a:r>
                    </a:p>
                  </a:txBody>
                  <a:tcPr marL="68580" marR="68580" marT="34290" marB="34290">
                    <a:solidFill>
                      <a:srgbClr val="7030A0"/>
                    </a:solidFill>
                  </a:tcPr>
                </a:tc>
                <a:tc hMerge="1">
                  <a:txBody>
                    <a:bodyPr/>
                    <a:lstStyle/>
                    <a:p>
                      <a:endParaRPr lang="en-US" dirty="0"/>
                    </a:p>
                  </a:txBody>
                  <a:tcPr/>
                </a:tc>
                <a:extLst>
                  <a:ext uri="{0D108BD9-81ED-4DB2-BD59-A6C34878D82A}">
                    <a16:rowId xmlns:a16="http://schemas.microsoft.com/office/drawing/2014/main" val="403497636"/>
                  </a:ext>
                </a:extLst>
              </a:tr>
              <a:tr h="453130">
                <a:tc>
                  <a:txBody>
                    <a:bodyPr/>
                    <a:lstStyle/>
                    <a:p>
                      <a:r>
                        <a:rPr lang="en-US" sz="2100" b="1" dirty="0"/>
                        <a:t>USA</a:t>
                      </a:r>
                    </a:p>
                  </a:txBody>
                  <a:tcPr marL="68580" marR="68580" marT="34290" marB="34290"/>
                </a:tc>
                <a:tc>
                  <a:txBody>
                    <a:bodyPr/>
                    <a:lstStyle/>
                    <a:p>
                      <a:r>
                        <a:rPr lang="en-US" sz="2100" b="1" dirty="0"/>
                        <a:t>Italy</a:t>
                      </a:r>
                    </a:p>
                  </a:txBody>
                  <a:tcPr marL="68580" marR="68580" marT="34290" marB="34290"/>
                </a:tc>
                <a:extLst>
                  <a:ext uri="{0D108BD9-81ED-4DB2-BD59-A6C34878D82A}">
                    <a16:rowId xmlns:a16="http://schemas.microsoft.com/office/drawing/2014/main" val="2095189869"/>
                  </a:ext>
                </a:extLst>
              </a:tr>
              <a:tr h="453130">
                <a:tc>
                  <a:txBody>
                    <a:bodyPr/>
                    <a:lstStyle/>
                    <a:p>
                      <a:r>
                        <a:rPr lang="en-US" sz="2100" dirty="0"/>
                        <a:t>23,000</a:t>
                      </a:r>
                    </a:p>
                  </a:txBody>
                  <a:tcPr marL="68580" marR="68580" marT="34290" marB="34290"/>
                </a:tc>
                <a:tc>
                  <a:txBody>
                    <a:bodyPr/>
                    <a:lstStyle/>
                    <a:p>
                      <a:r>
                        <a:rPr lang="en-US" sz="2100" dirty="0"/>
                        <a:t>20,000</a:t>
                      </a:r>
                    </a:p>
                  </a:txBody>
                  <a:tcPr marL="68580" marR="68580" marT="34290" marB="34290"/>
                </a:tc>
                <a:extLst>
                  <a:ext uri="{0D108BD9-81ED-4DB2-BD59-A6C34878D82A}">
                    <a16:rowId xmlns:a16="http://schemas.microsoft.com/office/drawing/2014/main" val="1465689536"/>
                  </a:ext>
                </a:extLst>
              </a:tr>
            </a:tbl>
          </a:graphicData>
        </a:graphic>
      </p:graphicFrame>
      <p:graphicFrame>
        <p:nvGraphicFramePr>
          <p:cNvPr id="5" name="Content Placeholder 3">
            <a:extLst>
              <a:ext uri="{FF2B5EF4-FFF2-40B4-BE49-F238E27FC236}">
                <a16:creationId xmlns:a16="http://schemas.microsoft.com/office/drawing/2014/main" id="{387F6FB5-35F8-F75D-BE65-E9D466475E08}"/>
              </a:ext>
            </a:extLst>
          </p:cNvPr>
          <p:cNvGraphicFramePr>
            <a:graphicFrameLocks/>
          </p:cNvGraphicFramePr>
          <p:nvPr>
            <p:extLst>
              <p:ext uri="{D42A27DB-BD31-4B8C-83A1-F6EECF244321}">
                <p14:modId xmlns:p14="http://schemas.microsoft.com/office/powerpoint/2010/main" val="1708659378"/>
              </p:ext>
            </p:extLst>
          </p:nvPr>
        </p:nvGraphicFramePr>
        <p:xfrm>
          <a:off x="5504945" y="2676034"/>
          <a:ext cx="2524328" cy="1359390"/>
        </p:xfrm>
        <a:graphic>
          <a:graphicData uri="http://schemas.openxmlformats.org/drawingml/2006/table">
            <a:tbl>
              <a:tblPr firstRow="1" bandRow="1">
                <a:tableStyleId>{00A15C55-8517-42AA-B614-E9B94910E393}</a:tableStyleId>
              </a:tblPr>
              <a:tblGrid>
                <a:gridCol w="1262164">
                  <a:extLst>
                    <a:ext uri="{9D8B030D-6E8A-4147-A177-3AD203B41FA5}">
                      <a16:colId xmlns:a16="http://schemas.microsoft.com/office/drawing/2014/main" val="1016975261"/>
                    </a:ext>
                  </a:extLst>
                </a:gridCol>
                <a:gridCol w="1262164">
                  <a:extLst>
                    <a:ext uri="{9D8B030D-6E8A-4147-A177-3AD203B41FA5}">
                      <a16:colId xmlns:a16="http://schemas.microsoft.com/office/drawing/2014/main" val="3616670661"/>
                    </a:ext>
                  </a:extLst>
                </a:gridCol>
              </a:tblGrid>
              <a:tr h="453130">
                <a:tc gridSpan="2">
                  <a:txBody>
                    <a:bodyPr/>
                    <a:lstStyle/>
                    <a:p>
                      <a:pPr algn="ctr"/>
                      <a:r>
                        <a:rPr lang="en-US" sz="2400" dirty="0"/>
                        <a:t>now</a:t>
                      </a:r>
                    </a:p>
                  </a:txBody>
                  <a:tcPr marL="68580" marR="68580" marT="34290" marB="34290">
                    <a:solidFill>
                      <a:srgbClr val="7030A0"/>
                    </a:solidFill>
                  </a:tcPr>
                </a:tc>
                <a:tc hMerge="1">
                  <a:txBody>
                    <a:bodyPr/>
                    <a:lstStyle/>
                    <a:p>
                      <a:endParaRPr lang="en-US" dirty="0"/>
                    </a:p>
                  </a:txBody>
                  <a:tcPr/>
                </a:tc>
                <a:extLst>
                  <a:ext uri="{0D108BD9-81ED-4DB2-BD59-A6C34878D82A}">
                    <a16:rowId xmlns:a16="http://schemas.microsoft.com/office/drawing/2014/main" val="403497636"/>
                  </a:ext>
                </a:extLst>
              </a:tr>
              <a:tr h="453130">
                <a:tc>
                  <a:txBody>
                    <a:bodyPr/>
                    <a:lstStyle/>
                    <a:p>
                      <a:r>
                        <a:rPr lang="en-US" sz="2100" b="1" dirty="0"/>
                        <a:t>USA</a:t>
                      </a:r>
                    </a:p>
                  </a:txBody>
                  <a:tcPr marL="68580" marR="68580" marT="34290" marB="34290"/>
                </a:tc>
                <a:tc>
                  <a:txBody>
                    <a:bodyPr/>
                    <a:lstStyle/>
                    <a:p>
                      <a:r>
                        <a:rPr lang="en-US" sz="2100" b="1" dirty="0"/>
                        <a:t>Italy</a:t>
                      </a:r>
                    </a:p>
                  </a:txBody>
                  <a:tcPr marL="68580" marR="68580" marT="34290" marB="34290"/>
                </a:tc>
                <a:extLst>
                  <a:ext uri="{0D108BD9-81ED-4DB2-BD59-A6C34878D82A}">
                    <a16:rowId xmlns:a16="http://schemas.microsoft.com/office/drawing/2014/main" val="2095189869"/>
                  </a:ext>
                </a:extLst>
              </a:tr>
              <a:tr h="453130">
                <a:tc>
                  <a:txBody>
                    <a:bodyPr/>
                    <a:lstStyle/>
                    <a:p>
                      <a:r>
                        <a:rPr lang="en-US" sz="2100" dirty="0"/>
                        <a:t>80,000</a:t>
                      </a:r>
                    </a:p>
                  </a:txBody>
                  <a:tcPr marL="68580" marR="68580" marT="34290" marB="34290"/>
                </a:tc>
                <a:tc>
                  <a:txBody>
                    <a:bodyPr/>
                    <a:lstStyle/>
                    <a:p>
                      <a:r>
                        <a:rPr lang="en-US" sz="2100" dirty="0"/>
                        <a:t>37,000</a:t>
                      </a:r>
                    </a:p>
                  </a:txBody>
                  <a:tcPr marL="68580" marR="68580" marT="34290" marB="34290"/>
                </a:tc>
                <a:extLst>
                  <a:ext uri="{0D108BD9-81ED-4DB2-BD59-A6C34878D82A}">
                    <a16:rowId xmlns:a16="http://schemas.microsoft.com/office/drawing/2014/main" val="1465689536"/>
                  </a:ext>
                </a:extLst>
              </a:tr>
            </a:tbl>
          </a:graphicData>
        </a:graphic>
      </p:graphicFrame>
      <p:sp>
        <p:nvSpPr>
          <p:cNvPr id="6" name="TextBox 5">
            <a:extLst>
              <a:ext uri="{FF2B5EF4-FFF2-40B4-BE49-F238E27FC236}">
                <a16:creationId xmlns:a16="http://schemas.microsoft.com/office/drawing/2014/main" id="{8EE7BC12-F5B1-DCCC-30F3-C57F6A74BB26}"/>
              </a:ext>
            </a:extLst>
          </p:cNvPr>
          <p:cNvSpPr txBox="1"/>
          <p:nvPr/>
        </p:nvSpPr>
        <p:spPr>
          <a:xfrm>
            <a:off x="1029355" y="5572014"/>
            <a:ext cx="3757330" cy="507831"/>
          </a:xfrm>
          <a:prstGeom prst="rect">
            <a:avLst/>
          </a:prstGeom>
          <a:noFill/>
        </p:spPr>
        <p:txBody>
          <a:bodyPr wrap="square" rtlCol="0">
            <a:spAutoFit/>
          </a:bodyPr>
          <a:lstStyle/>
          <a:p>
            <a:r>
              <a:rPr lang="en-US" sz="1350" dirty="0">
                <a:solidFill>
                  <a:schemeClr val="bg2">
                    <a:lumMod val="75000"/>
                  </a:schemeClr>
                </a:solidFill>
              </a:rPr>
              <a:t>GDP per capita, current prices, US dollars. Source: https://www.imf.org/en/Countries</a:t>
            </a:r>
          </a:p>
        </p:txBody>
      </p:sp>
      <p:sp>
        <p:nvSpPr>
          <p:cNvPr id="3" name="Footer Placeholder 2">
            <a:extLst>
              <a:ext uri="{FF2B5EF4-FFF2-40B4-BE49-F238E27FC236}">
                <a16:creationId xmlns:a16="http://schemas.microsoft.com/office/drawing/2014/main" id="{E2274715-F733-5E39-261F-8B57621C7608}"/>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7" name="Slide Number Placeholder 6">
            <a:extLst>
              <a:ext uri="{FF2B5EF4-FFF2-40B4-BE49-F238E27FC236}">
                <a16:creationId xmlns:a16="http://schemas.microsoft.com/office/drawing/2014/main" id="{98673CD8-0084-DD01-1C60-64A114F2CB75}"/>
              </a:ext>
            </a:extLst>
          </p:cNvPr>
          <p:cNvSpPr>
            <a:spLocks noGrp="1"/>
          </p:cNvSpPr>
          <p:nvPr>
            <p:ph type="sldNum" sz="quarter" idx="11"/>
          </p:nvPr>
        </p:nvSpPr>
        <p:spPr/>
        <p:txBody>
          <a:bodyPr/>
          <a:lstStyle/>
          <a:p>
            <a:fld id="{8010B76C-C533-3848-ADE6-F03E9FE1ACEB}" type="slidenum">
              <a:rPr lang="en-US" smtClean="0"/>
              <a:pPr/>
              <a:t>6</a:t>
            </a:fld>
            <a:endParaRPr lang="en-US" dirty="0"/>
          </a:p>
        </p:txBody>
      </p:sp>
    </p:spTree>
    <p:extLst>
      <p:ext uri="{BB962C8B-B14F-4D97-AF65-F5344CB8AC3E}">
        <p14:creationId xmlns:p14="http://schemas.microsoft.com/office/powerpoint/2010/main" val="418656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64736-69E1-C777-C38A-9320F5D7C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A6CFC-2278-FB8B-7B03-F6A6DB58952E}"/>
              </a:ext>
            </a:extLst>
          </p:cNvPr>
          <p:cNvSpPr>
            <a:spLocks noGrp="1"/>
          </p:cNvSpPr>
          <p:nvPr>
            <p:ph type="title"/>
          </p:nvPr>
        </p:nvSpPr>
        <p:spPr/>
        <p:txBody>
          <a:bodyPr/>
          <a:lstStyle/>
          <a:p>
            <a:r>
              <a:rPr lang="en-US" dirty="0"/>
              <a:t>Historical trends: GDP per capita (in logs) </a:t>
            </a:r>
          </a:p>
        </p:txBody>
      </p:sp>
      <p:sp>
        <p:nvSpPr>
          <p:cNvPr id="9" name="Content Placeholder 8">
            <a:extLst>
              <a:ext uri="{FF2B5EF4-FFF2-40B4-BE49-F238E27FC236}">
                <a16:creationId xmlns:a16="http://schemas.microsoft.com/office/drawing/2014/main" id="{3D466012-609B-5A75-5F7A-964F1D2A8277}"/>
              </a:ext>
            </a:extLst>
          </p:cNvPr>
          <p:cNvSpPr>
            <a:spLocks noGrp="1"/>
          </p:cNvSpPr>
          <p:nvPr>
            <p:ph idx="1"/>
          </p:nvPr>
        </p:nvSpPr>
        <p:spPr/>
        <p:txBody>
          <a:bodyPr/>
          <a:lstStyle/>
          <a:p>
            <a:endParaRPr lang="en-US" dirty="0"/>
          </a:p>
        </p:txBody>
      </p:sp>
      <p:pic>
        <p:nvPicPr>
          <p:cNvPr id="1028" name="Picture 4" descr="figure 2">
            <a:extLst>
              <a:ext uri="{FF2B5EF4-FFF2-40B4-BE49-F238E27FC236}">
                <a16:creationId xmlns:a16="http://schemas.microsoft.com/office/drawing/2014/main" id="{41DDCFB4-3D34-097C-9A87-CF03F0D4BC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40" t="1127" r="631"/>
          <a:stretch/>
        </p:blipFill>
        <p:spPr bwMode="auto">
          <a:xfrm>
            <a:off x="4803320" y="3561631"/>
            <a:ext cx="3569403" cy="2271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486D47D-48D7-51C2-D7D0-731076918F8F}"/>
              </a:ext>
            </a:extLst>
          </p:cNvPr>
          <p:cNvPicPr>
            <a:picLocks noChangeAspect="1"/>
          </p:cNvPicPr>
          <p:nvPr/>
        </p:nvPicPr>
        <p:blipFill rotWithShape="1">
          <a:blip r:embed="rId4"/>
          <a:srcRect t="7677" b="6136"/>
          <a:stretch/>
        </p:blipFill>
        <p:spPr>
          <a:xfrm>
            <a:off x="633688" y="3165116"/>
            <a:ext cx="3920168" cy="2544490"/>
          </a:xfrm>
          <a:prstGeom prst="rect">
            <a:avLst/>
          </a:prstGeom>
        </p:spPr>
      </p:pic>
      <p:sp>
        <p:nvSpPr>
          <p:cNvPr id="4" name="Rectangle 3">
            <a:extLst>
              <a:ext uri="{FF2B5EF4-FFF2-40B4-BE49-F238E27FC236}">
                <a16:creationId xmlns:a16="http://schemas.microsoft.com/office/drawing/2014/main" id="{B47FAFE2-E2D2-B135-DE34-135EF0F73234}"/>
              </a:ext>
            </a:extLst>
          </p:cNvPr>
          <p:cNvSpPr/>
          <p:nvPr/>
        </p:nvSpPr>
        <p:spPr>
          <a:xfrm>
            <a:off x="530749" y="2795381"/>
            <a:ext cx="465152" cy="2683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E8135FDE-E1F0-9FE0-BAAE-C3BF72578687}"/>
              </a:ext>
            </a:extLst>
          </p:cNvPr>
          <p:cNvSpPr txBox="1"/>
          <p:nvPr/>
        </p:nvSpPr>
        <p:spPr>
          <a:xfrm>
            <a:off x="2359856" y="2060674"/>
            <a:ext cx="1509823" cy="461665"/>
          </a:xfrm>
          <a:prstGeom prst="rect">
            <a:avLst/>
          </a:prstGeom>
          <a:noFill/>
        </p:spPr>
        <p:txBody>
          <a:bodyPr wrap="square" rtlCol="0">
            <a:spAutoFit/>
          </a:bodyPr>
          <a:lstStyle/>
          <a:p>
            <a:r>
              <a:rPr lang="en-US" sz="2400" dirty="0"/>
              <a:t>USA</a:t>
            </a:r>
          </a:p>
        </p:txBody>
      </p:sp>
      <p:sp>
        <p:nvSpPr>
          <p:cNvPr id="6" name="TextBox 5">
            <a:extLst>
              <a:ext uri="{FF2B5EF4-FFF2-40B4-BE49-F238E27FC236}">
                <a16:creationId xmlns:a16="http://schemas.microsoft.com/office/drawing/2014/main" id="{6D5EBBB4-3810-769B-9045-12CEA965B3F3}"/>
              </a:ext>
            </a:extLst>
          </p:cNvPr>
          <p:cNvSpPr txBox="1"/>
          <p:nvPr/>
        </p:nvSpPr>
        <p:spPr>
          <a:xfrm>
            <a:off x="6031642" y="2058632"/>
            <a:ext cx="1509823" cy="461665"/>
          </a:xfrm>
          <a:prstGeom prst="rect">
            <a:avLst/>
          </a:prstGeom>
          <a:noFill/>
        </p:spPr>
        <p:txBody>
          <a:bodyPr wrap="square" rtlCol="0">
            <a:spAutoFit/>
          </a:bodyPr>
          <a:lstStyle/>
          <a:p>
            <a:r>
              <a:rPr lang="en-US" sz="2400" dirty="0"/>
              <a:t>Italy</a:t>
            </a:r>
          </a:p>
        </p:txBody>
      </p:sp>
      <p:sp>
        <p:nvSpPr>
          <p:cNvPr id="7" name="Footer Placeholder 6">
            <a:extLst>
              <a:ext uri="{FF2B5EF4-FFF2-40B4-BE49-F238E27FC236}">
                <a16:creationId xmlns:a16="http://schemas.microsoft.com/office/drawing/2014/main" id="{D8C79A8C-7C53-81CA-7F6B-586F89F0B8D1}"/>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8" name="Slide Number Placeholder 7">
            <a:extLst>
              <a:ext uri="{FF2B5EF4-FFF2-40B4-BE49-F238E27FC236}">
                <a16:creationId xmlns:a16="http://schemas.microsoft.com/office/drawing/2014/main" id="{58A689F0-604D-7D21-3A4E-27A9E5A3C024}"/>
              </a:ext>
            </a:extLst>
          </p:cNvPr>
          <p:cNvSpPr>
            <a:spLocks noGrp="1"/>
          </p:cNvSpPr>
          <p:nvPr>
            <p:ph type="sldNum" sz="quarter" idx="11"/>
          </p:nvPr>
        </p:nvSpPr>
        <p:spPr/>
        <p:txBody>
          <a:bodyPr/>
          <a:lstStyle/>
          <a:p>
            <a:fld id="{8010B76C-C533-3848-ADE6-F03E9FE1ACEB}" type="slidenum">
              <a:rPr lang="en-US" smtClean="0"/>
              <a:pPr/>
              <a:t>7</a:t>
            </a:fld>
            <a:endParaRPr lang="en-US" dirty="0"/>
          </a:p>
        </p:txBody>
      </p:sp>
    </p:spTree>
    <p:extLst>
      <p:ext uri="{BB962C8B-B14F-4D97-AF65-F5344CB8AC3E}">
        <p14:creationId xmlns:p14="http://schemas.microsoft.com/office/powerpoint/2010/main" val="254302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8980-1665-A5B4-F9F7-4B25957B7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5410F-2446-5CD1-6631-47E5F360122A}"/>
              </a:ext>
            </a:extLst>
          </p:cNvPr>
          <p:cNvSpPr>
            <a:spLocks noGrp="1"/>
          </p:cNvSpPr>
          <p:nvPr>
            <p:ph type="title"/>
          </p:nvPr>
        </p:nvSpPr>
        <p:spPr/>
        <p:txBody>
          <a:bodyPr/>
          <a:lstStyle/>
          <a:p>
            <a:r>
              <a:rPr lang="en-US" dirty="0"/>
              <a:t>Historical trends: GDP per capita (in logs) </a:t>
            </a:r>
          </a:p>
        </p:txBody>
      </p:sp>
      <p:sp>
        <p:nvSpPr>
          <p:cNvPr id="12" name="Content Placeholder 11">
            <a:extLst>
              <a:ext uri="{FF2B5EF4-FFF2-40B4-BE49-F238E27FC236}">
                <a16:creationId xmlns:a16="http://schemas.microsoft.com/office/drawing/2014/main" id="{38B1B2F3-CA52-CAC0-EA81-0D3C7BA95DC1}"/>
              </a:ext>
            </a:extLst>
          </p:cNvPr>
          <p:cNvSpPr>
            <a:spLocks noGrp="1"/>
          </p:cNvSpPr>
          <p:nvPr>
            <p:ph idx="1"/>
          </p:nvPr>
        </p:nvSpPr>
        <p:spPr/>
        <p:txBody>
          <a:bodyPr/>
          <a:lstStyle/>
          <a:p>
            <a:endParaRPr lang="en-US"/>
          </a:p>
        </p:txBody>
      </p:sp>
      <p:pic>
        <p:nvPicPr>
          <p:cNvPr id="1028" name="Picture 4" descr="figure 2">
            <a:extLst>
              <a:ext uri="{FF2B5EF4-FFF2-40B4-BE49-F238E27FC236}">
                <a16:creationId xmlns:a16="http://schemas.microsoft.com/office/drawing/2014/main" id="{41A98241-836B-B714-2D66-693CBF6EC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40" t="1127" r="631"/>
          <a:stretch/>
        </p:blipFill>
        <p:spPr bwMode="auto">
          <a:xfrm>
            <a:off x="4803320" y="3561631"/>
            <a:ext cx="3569403" cy="2271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B9EF01-7CED-49D1-7A99-221E89DED0EC}"/>
              </a:ext>
            </a:extLst>
          </p:cNvPr>
          <p:cNvPicPr>
            <a:picLocks noChangeAspect="1"/>
          </p:cNvPicPr>
          <p:nvPr/>
        </p:nvPicPr>
        <p:blipFill rotWithShape="1">
          <a:blip r:embed="rId4"/>
          <a:srcRect t="7677" b="6136"/>
          <a:stretch/>
        </p:blipFill>
        <p:spPr>
          <a:xfrm>
            <a:off x="633688" y="3165116"/>
            <a:ext cx="3920168" cy="2544490"/>
          </a:xfrm>
          <a:prstGeom prst="rect">
            <a:avLst/>
          </a:prstGeom>
        </p:spPr>
      </p:pic>
      <p:sp>
        <p:nvSpPr>
          <p:cNvPr id="4" name="Rectangle 3">
            <a:extLst>
              <a:ext uri="{FF2B5EF4-FFF2-40B4-BE49-F238E27FC236}">
                <a16:creationId xmlns:a16="http://schemas.microsoft.com/office/drawing/2014/main" id="{496F55EB-20B7-DC50-C149-28DB50942B70}"/>
              </a:ext>
            </a:extLst>
          </p:cNvPr>
          <p:cNvSpPr/>
          <p:nvPr/>
        </p:nvSpPr>
        <p:spPr>
          <a:xfrm>
            <a:off x="530749" y="2795381"/>
            <a:ext cx="465152" cy="2683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12FCE340-F7A5-F016-58DA-0B60308485E2}"/>
              </a:ext>
            </a:extLst>
          </p:cNvPr>
          <p:cNvCxnSpPr>
            <a:cxnSpLocks/>
          </p:cNvCxnSpPr>
          <p:nvPr/>
        </p:nvCxnSpPr>
        <p:spPr>
          <a:xfrm flipH="1">
            <a:off x="4913909" y="3445400"/>
            <a:ext cx="3407864" cy="1812898"/>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57B07BF-BF27-3209-DBAC-0FF596F5CC5F}"/>
              </a:ext>
            </a:extLst>
          </p:cNvPr>
          <p:cNvSpPr txBox="1"/>
          <p:nvPr/>
        </p:nvSpPr>
        <p:spPr>
          <a:xfrm>
            <a:off x="2359856" y="2060674"/>
            <a:ext cx="1509823" cy="461665"/>
          </a:xfrm>
          <a:prstGeom prst="rect">
            <a:avLst/>
          </a:prstGeom>
          <a:noFill/>
        </p:spPr>
        <p:txBody>
          <a:bodyPr wrap="square" rtlCol="0">
            <a:spAutoFit/>
          </a:bodyPr>
          <a:lstStyle/>
          <a:p>
            <a:r>
              <a:rPr lang="en-US" sz="2400" dirty="0"/>
              <a:t>USA</a:t>
            </a:r>
          </a:p>
        </p:txBody>
      </p:sp>
      <p:sp>
        <p:nvSpPr>
          <p:cNvPr id="7" name="TextBox 6">
            <a:extLst>
              <a:ext uri="{FF2B5EF4-FFF2-40B4-BE49-F238E27FC236}">
                <a16:creationId xmlns:a16="http://schemas.microsoft.com/office/drawing/2014/main" id="{E6C3F464-475A-E8C1-C98A-237F71BD2E19}"/>
              </a:ext>
            </a:extLst>
          </p:cNvPr>
          <p:cNvSpPr txBox="1"/>
          <p:nvPr/>
        </p:nvSpPr>
        <p:spPr>
          <a:xfrm>
            <a:off x="6031642" y="2058632"/>
            <a:ext cx="1509823" cy="461665"/>
          </a:xfrm>
          <a:prstGeom prst="rect">
            <a:avLst/>
          </a:prstGeom>
          <a:noFill/>
        </p:spPr>
        <p:txBody>
          <a:bodyPr wrap="square" rtlCol="0">
            <a:spAutoFit/>
          </a:bodyPr>
          <a:lstStyle/>
          <a:p>
            <a:r>
              <a:rPr lang="en-US" sz="2400" dirty="0"/>
              <a:t>Italy</a:t>
            </a:r>
          </a:p>
        </p:txBody>
      </p:sp>
      <p:sp>
        <p:nvSpPr>
          <p:cNvPr id="8" name="Footer Placeholder 7">
            <a:extLst>
              <a:ext uri="{FF2B5EF4-FFF2-40B4-BE49-F238E27FC236}">
                <a16:creationId xmlns:a16="http://schemas.microsoft.com/office/drawing/2014/main" id="{C9EC220C-C8AF-718F-E2EC-0D9E5AAF058E}"/>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9" name="Slide Number Placeholder 8">
            <a:extLst>
              <a:ext uri="{FF2B5EF4-FFF2-40B4-BE49-F238E27FC236}">
                <a16:creationId xmlns:a16="http://schemas.microsoft.com/office/drawing/2014/main" id="{6961A7F6-0CDA-22AA-DDC1-0DA1002BC5B6}"/>
              </a:ext>
            </a:extLst>
          </p:cNvPr>
          <p:cNvSpPr>
            <a:spLocks noGrp="1"/>
          </p:cNvSpPr>
          <p:nvPr>
            <p:ph type="sldNum" sz="quarter" idx="11"/>
          </p:nvPr>
        </p:nvSpPr>
        <p:spPr/>
        <p:txBody>
          <a:bodyPr/>
          <a:lstStyle/>
          <a:p>
            <a:fld id="{8010B76C-C533-3848-ADE6-F03E9FE1ACEB}" type="slidenum">
              <a:rPr lang="en-US" smtClean="0"/>
              <a:pPr/>
              <a:t>8</a:t>
            </a:fld>
            <a:endParaRPr lang="en-US" dirty="0"/>
          </a:p>
        </p:txBody>
      </p:sp>
    </p:spTree>
    <p:extLst>
      <p:ext uri="{BB962C8B-B14F-4D97-AF65-F5344CB8AC3E}">
        <p14:creationId xmlns:p14="http://schemas.microsoft.com/office/powerpoint/2010/main" val="196516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7EFA9-1762-3E97-2066-2E8FA2FA6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1D32F-327F-562B-5800-323A711A7583}"/>
              </a:ext>
            </a:extLst>
          </p:cNvPr>
          <p:cNvSpPr>
            <a:spLocks noGrp="1"/>
          </p:cNvSpPr>
          <p:nvPr>
            <p:ph type="title"/>
          </p:nvPr>
        </p:nvSpPr>
        <p:spPr/>
        <p:txBody>
          <a:bodyPr/>
          <a:lstStyle/>
          <a:p>
            <a:r>
              <a:rPr lang="en-US" dirty="0"/>
              <a:t>Historical trends: GDP per capita (in logs) </a:t>
            </a:r>
          </a:p>
        </p:txBody>
      </p:sp>
      <p:sp>
        <p:nvSpPr>
          <p:cNvPr id="11" name="Content Placeholder 10">
            <a:extLst>
              <a:ext uri="{FF2B5EF4-FFF2-40B4-BE49-F238E27FC236}">
                <a16:creationId xmlns:a16="http://schemas.microsoft.com/office/drawing/2014/main" id="{79C3A43D-02FB-912E-5B8C-33DECB597DB9}"/>
              </a:ext>
            </a:extLst>
          </p:cNvPr>
          <p:cNvSpPr>
            <a:spLocks noGrp="1"/>
          </p:cNvSpPr>
          <p:nvPr>
            <p:ph idx="1"/>
          </p:nvPr>
        </p:nvSpPr>
        <p:spPr/>
        <p:txBody>
          <a:bodyPr/>
          <a:lstStyle/>
          <a:p>
            <a:endParaRPr lang="en-US"/>
          </a:p>
        </p:txBody>
      </p:sp>
      <p:pic>
        <p:nvPicPr>
          <p:cNvPr id="1028" name="Picture 4" descr="figure 2">
            <a:extLst>
              <a:ext uri="{FF2B5EF4-FFF2-40B4-BE49-F238E27FC236}">
                <a16:creationId xmlns:a16="http://schemas.microsoft.com/office/drawing/2014/main" id="{AC9F4B51-33A8-9C4E-85A3-D247A66FB4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40" t="1127" r="631"/>
          <a:stretch/>
        </p:blipFill>
        <p:spPr bwMode="auto">
          <a:xfrm>
            <a:off x="4803320" y="3561631"/>
            <a:ext cx="3569403" cy="2271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A831B7B-9FC8-3ED2-30FB-A4E4FC4D7BD4}"/>
              </a:ext>
            </a:extLst>
          </p:cNvPr>
          <p:cNvPicPr>
            <a:picLocks noChangeAspect="1"/>
          </p:cNvPicPr>
          <p:nvPr/>
        </p:nvPicPr>
        <p:blipFill rotWithShape="1">
          <a:blip r:embed="rId4"/>
          <a:srcRect t="7677" b="6136"/>
          <a:stretch/>
        </p:blipFill>
        <p:spPr>
          <a:xfrm>
            <a:off x="633688" y="3165116"/>
            <a:ext cx="3920168" cy="2544490"/>
          </a:xfrm>
          <a:prstGeom prst="rect">
            <a:avLst/>
          </a:prstGeom>
        </p:spPr>
      </p:pic>
      <p:sp>
        <p:nvSpPr>
          <p:cNvPr id="4" name="Rectangle 3">
            <a:extLst>
              <a:ext uri="{FF2B5EF4-FFF2-40B4-BE49-F238E27FC236}">
                <a16:creationId xmlns:a16="http://schemas.microsoft.com/office/drawing/2014/main" id="{4BC282D1-F9EA-9A0E-A9DE-96591AFB7749}"/>
              </a:ext>
            </a:extLst>
          </p:cNvPr>
          <p:cNvSpPr/>
          <p:nvPr/>
        </p:nvSpPr>
        <p:spPr>
          <a:xfrm>
            <a:off x="530749" y="2795381"/>
            <a:ext cx="465152" cy="2683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850F6D9C-8E4F-646C-FC9E-BED7FED4B0EA}"/>
              </a:ext>
            </a:extLst>
          </p:cNvPr>
          <p:cNvCxnSpPr>
            <a:cxnSpLocks/>
          </p:cNvCxnSpPr>
          <p:nvPr/>
        </p:nvCxnSpPr>
        <p:spPr>
          <a:xfrm flipH="1">
            <a:off x="4913909" y="3445400"/>
            <a:ext cx="3407864" cy="1812898"/>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35E82BA6-7CD4-DED0-A093-17305150A730}"/>
              </a:ext>
            </a:extLst>
          </p:cNvPr>
          <p:cNvSpPr/>
          <p:nvPr/>
        </p:nvSpPr>
        <p:spPr>
          <a:xfrm rot="19966571">
            <a:off x="7640568" y="3116089"/>
            <a:ext cx="883665" cy="471114"/>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a:extLst>
              <a:ext uri="{FF2B5EF4-FFF2-40B4-BE49-F238E27FC236}">
                <a16:creationId xmlns:a16="http://schemas.microsoft.com/office/drawing/2014/main" id="{2AAD724D-B530-510D-02F4-546D2A53E341}"/>
              </a:ext>
            </a:extLst>
          </p:cNvPr>
          <p:cNvCxnSpPr/>
          <p:nvPr/>
        </p:nvCxnSpPr>
        <p:spPr>
          <a:xfrm>
            <a:off x="7814948" y="3165688"/>
            <a:ext cx="0" cy="23317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310102-A987-2FEA-67FF-667FC0DF82C1}"/>
              </a:ext>
            </a:extLst>
          </p:cNvPr>
          <p:cNvSpPr txBox="1"/>
          <p:nvPr/>
        </p:nvSpPr>
        <p:spPr>
          <a:xfrm>
            <a:off x="6613499" y="2622440"/>
            <a:ext cx="2477564" cy="553998"/>
          </a:xfrm>
          <a:prstGeom prst="rect">
            <a:avLst/>
          </a:prstGeom>
          <a:noFill/>
        </p:spPr>
        <p:txBody>
          <a:bodyPr wrap="square" rtlCol="0">
            <a:spAutoFit/>
          </a:bodyPr>
          <a:lstStyle/>
          <a:p>
            <a:r>
              <a:rPr lang="en-US" sz="1500" dirty="0"/>
              <a:t>What went wrong? </a:t>
            </a:r>
          </a:p>
          <a:p>
            <a:r>
              <a:rPr lang="en-US" sz="1500" dirty="0"/>
              <a:t>Why did Italy fall behind?</a:t>
            </a:r>
          </a:p>
        </p:txBody>
      </p:sp>
      <p:sp>
        <p:nvSpPr>
          <p:cNvPr id="3" name="TextBox 2">
            <a:extLst>
              <a:ext uri="{FF2B5EF4-FFF2-40B4-BE49-F238E27FC236}">
                <a16:creationId xmlns:a16="http://schemas.microsoft.com/office/drawing/2014/main" id="{EC103C4E-D100-D178-59BC-6DD8CEAFDD10}"/>
              </a:ext>
            </a:extLst>
          </p:cNvPr>
          <p:cNvSpPr txBox="1"/>
          <p:nvPr/>
        </p:nvSpPr>
        <p:spPr>
          <a:xfrm>
            <a:off x="2359856" y="2060674"/>
            <a:ext cx="1509823" cy="461665"/>
          </a:xfrm>
          <a:prstGeom prst="rect">
            <a:avLst/>
          </a:prstGeom>
          <a:noFill/>
        </p:spPr>
        <p:txBody>
          <a:bodyPr wrap="square" rtlCol="0">
            <a:spAutoFit/>
          </a:bodyPr>
          <a:lstStyle/>
          <a:p>
            <a:r>
              <a:rPr lang="en-US" sz="2400" dirty="0"/>
              <a:t>USA</a:t>
            </a:r>
          </a:p>
        </p:txBody>
      </p:sp>
      <p:sp>
        <p:nvSpPr>
          <p:cNvPr id="8" name="TextBox 7">
            <a:extLst>
              <a:ext uri="{FF2B5EF4-FFF2-40B4-BE49-F238E27FC236}">
                <a16:creationId xmlns:a16="http://schemas.microsoft.com/office/drawing/2014/main" id="{C01780C3-1F06-F676-1C22-9642A3A6A60C}"/>
              </a:ext>
            </a:extLst>
          </p:cNvPr>
          <p:cNvSpPr txBox="1"/>
          <p:nvPr/>
        </p:nvSpPr>
        <p:spPr>
          <a:xfrm>
            <a:off x="6031642" y="2058632"/>
            <a:ext cx="1509823" cy="461665"/>
          </a:xfrm>
          <a:prstGeom prst="rect">
            <a:avLst/>
          </a:prstGeom>
          <a:noFill/>
        </p:spPr>
        <p:txBody>
          <a:bodyPr wrap="square" rtlCol="0">
            <a:spAutoFit/>
          </a:bodyPr>
          <a:lstStyle/>
          <a:p>
            <a:r>
              <a:rPr lang="en-US" sz="2400" dirty="0"/>
              <a:t>Italy</a:t>
            </a:r>
          </a:p>
        </p:txBody>
      </p:sp>
      <p:sp>
        <p:nvSpPr>
          <p:cNvPr id="12" name="Footer Placeholder 11">
            <a:extLst>
              <a:ext uri="{FF2B5EF4-FFF2-40B4-BE49-F238E27FC236}">
                <a16:creationId xmlns:a16="http://schemas.microsoft.com/office/drawing/2014/main" id="{EAF98456-60BC-8A49-331C-598844F663F6}"/>
              </a:ext>
            </a:extLst>
          </p:cNvPr>
          <p:cNvSpPr>
            <a:spLocks noGrp="1"/>
          </p:cNvSpPr>
          <p:nvPr>
            <p:ph type="ftr" sz="quarter" idx="10"/>
          </p:nvPr>
        </p:nvSpPr>
        <p:spPr/>
        <p:txBody>
          <a:bodyPr/>
          <a:lstStyle/>
          <a:p>
            <a:r>
              <a:rPr lang="en-US">
                <a:solidFill>
                  <a:prstClr val="white"/>
                </a:solidFill>
              </a:rPr>
              <a:t>Copyright Nicola Persico 2024</a:t>
            </a:r>
            <a:endParaRPr lang="en-US" dirty="0">
              <a:solidFill>
                <a:prstClr val="white"/>
              </a:solidFill>
            </a:endParaRPr>
          </a:p>
        </p:txBody>
      </p:sp>
      <p:sp>
        <p:nvSpPr>
          <p:cNvPr id="13" name="Slide Number Placeholder 12">
            <a:extLst>
              <a:ext uri="{FF2B5EF4-FFF2-40B4-BE49-F238E27FC236}">
                <a16:creationId xmlns:a16="http://schemas.microsoft.com/office/drawing/2014/main" id="{E3496B17-9162-3C8E-5C8E-0B921FC257C2}"/>
              </a:ext>
            </a:extLst>
          </p:cNvPr>
          <p:cNvSpPr>
            <a:spLocks noGrp="1"/>
          </p:cNvSpPr>
          <p:nvPr>
            <p:ph type="sldNum" sz="quarter" idx="11"/>
          </p:nvPr>
        </p:nvSpPr>
        <p:spPr/>
        <p:txBody>
          <a:bodyPr/>
          <a:lstStyle/>
          <a:p>
            <a:fld id="{8010B76C-C533-3848-ADE6-F03E9FE1ACEB}" type="slidenum">
              <a:rPr lang="en-US" smtClean="0"/>
              <a:pPr/>
              <a:t>9</a:t>
            </a:fld>
            <a:endParaRPr lang="en-US" dirty="0"/>
          </a:p>
        </p:txBody>
      </p:sp>
    </p:spTree>
    <p:extLst>
      <p:ext uri="{BB962C8B-B14F-4D97-AF65-F5344CB8AC3E}">
        <p14:creationId xmlns:p14="http://schemas.microsoft.com/office/powerpoint/2010/main" val="138320087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1679</Words>
  <Application>Microsoft Macintosh PowerPoint</Application>
  <PresentationFormat>On-screen Show (4:3)</PresentationFormat>
  <Paragraphs>235</Paragraphs>
  <Slides>22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Bernini Narrow</vt:lpstr>
      <vt:lpstr>Caecilia</vt:lpstr>
      <vt:lpstr>Calibri</vt:lpstr>
      <vt:lpstr>Merriweather Sans</vt:lpstr>
      <vt:lpstr>nyt-imperial</vt:lpstr>
      <vt:lpstr>Roboto</vt:lpstr>
      <vt:lpstr>Tahoma</vt:lpstr>
      <vt:lpstr>2_Custom Design</vt:lpstr>
      <vt:lpstr>Is the future of the US ... Italy ??</vt:lpstr>
      <vt:lpstr>About me</vt:lpstr>
      <vt:lpstr>Italy is a great place to visit </vt:lpstr>
      <vt:lpstr>… but young Italians are not having children</vt:lpstr>
      <vt:lpstr>Discouraged youth</vt:lpstr>
      <vt:lpstr>Italy as a low-growth cautionary tale </vt:lpstr>
      <vt:lpstr>Historical trends: GDP per capita (in logs) </vt:lpstr>
      <vt:lpstr>Historical trends: GDP per capita (in logs) </vt:lpstr>
      <vt:lpstr>Historical trends: GDP per capita (in logs) </vt:lpstr>
      <vt:lpstr>What stops growth? According to CEOs …</vt:lpstr>
      <vt:lpstr>Factors that stunted Italy’s growth</vt:lpstr>
      <vt:lpstr>How is the US doing on these dimensions? </vt:lpstr>
      <vt:lpstr>Fortunately, US does better on paperwork costs</vt:lpstr>
      <vt:lpstr>Other EU countries prove the point</vt:lpstr>
      <vt:lpstr>Fortunately, the US is still comparatively good on regulation</vt:lpstr>
      <vt:lpstr>But regulation is increasing fast in the US, too</vt:lpstr>
      <vt:lpstr>In conclusion ...</vt:lpstr>
      <vt:lpstr>PowerPoint Presentation</vt:lpstr>
      <vt:lpstr>CEOs are most concerned about ...</vt:lpstr>
      <vt:lpstr>Over-regulation top threat to growth</vt:lpstr>
      <vt:lpstr>US CEOs: biggest impediment to creating value</vt:lpstr>
      <vt:lpstr>Fertility rate USA v Italy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future of the US ... Italy ??</dc:title>
  <dc:creator>Nicola Persico</dc:creator>
  <cp:lastModifiedBy>Jessica Love</cp:lastModifiedBy>
  <cp:revision>81</cp:revision>
  <dcterms:created xsi:type="dcterms:W3CDTF">2024-02-03T17:53:06Z</dcterms:created>
  <dcterms:modified xsi:type="dcterms:W3CDTF">2024-02-27T16:31:07Z</dcterms:modified>
</cp:coreProperties>
</file>